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8" r:id="rId1"/>
  </p:sldMasterIdLst>
  <p:notesMasterIdLst>
    <p:notesMasterId r:id="rId66"/>
  </p:notesMasterIdLst>
  <p:sldIdLst>
    <p:sldId id="327" r:id="rId2"/>
    <p:sldId id="328" r:id="rId3"/>
    <p:sldId id="358" r:id="rId4"/>
    <p:sldId id="360" r:id="rId5"/>
    <p:sldId id="359" r:id="rId6"/>
    <p:sldId id="365" r:id="rId7"/>
    <p:sldId id="329" r:id="rId8"/>
    <p:sldId id="361" r:id="rId9"/>
    <p:sldId id="362" r:id="rId10"/>
    <p:sldId id="366" r:id="rId11"/>
    <p:sldId id="367" r:id="rId12"/>
    <p:sldId id="364" r:id="rId13"/>
    <p:sldId id="333" r:id="rId14"/>
    <p:sldId id="417" r:id="rId15"/>
    <p:sldId id="372" r:id="rId16"/>
    <p:sldId id="369" r:id="rId17"/>
    <p:sldId id="370" r:id="rId18"/>
    <p:sldId id="418" r:id="rId19"/>
    <p:sldId id="371" r:id="rId20"/>
    <p:sldId id="368" r:id="rId21"/>
    <p:sldId id="373" r:id="rId22"/>
    <p:sldId id="374" r:id="rId23"/>
    <p:sldId id="375" r:id="rId24"/>
    <p:sldId id="376" r:id="rId25"/>
    <p:sldId id="377" r:id="rId26"/>
    <p:sldId id="378" r:id="rId27"/>
    <p:sldId id="379" r:id="rId28"/>
    <p:sldId id="380" r:id="rId29"/>
    <p:sldId id="381" r:id="rId30"/>
    <p:sldId id="382" r:id="rId31"/>
    <p:sldId id="383" r:id="rId32"/>
    <p:sldId id="384" r:id="rId33"/>
    <p:sldId id="385" r:id="rId34"/>
    <p:sldId id="386" r:id="rId35"/>
    <p:sldId id="405" r:id="rId36"/>
    <p:sldId id="387" r:id="rId37"/>
    <p:sldId id="388" r:id="rId38"/>
    <p:sldId id="389" r:id="rId39"/>
    <p:sldId id="390" r:id="rId40"/>
    <p:sldId id="391" r:id="rId41"/>
    <p:sldId id="392" r:id="rId42"/>
    <p:sldId id="393" r:id="rId43"/>
    <p:sldId id="394" r:id="rId44"/>
    <p:sldId id="395" r:id="rId45"/>
    <p:sldId id="396" r:id="rId46"/>
    <p:sldId id="397" r:id="rId47"/>
    <p:sldId id="398" r:id="rId48"/>
    <p:sldId id="399" r:id="rId49"/>
    <p:sldId id="406" r:id="rId50"/>
    <p:sldId id="400" r:id="rId51"/>
    <p:sldId id="408" r:id="rId52"/>
    <p:sldId id="401" r:id="rId53"/>
    <p:sldId id="402" r:id="rId54"/>
    <p:sldId id="416" r:id="rId55"/>
    <p:sldId id="403" r:id="rId56"/>
    <p:sldId id="404" r:id="rId57"/>
    <p:sldId id="407" r:id="rId58"/>
    <p:sldId id="409" r:id="rId59"/>
    <p:sldId id="410" r:id="rId60"/>
    <p:sldId id="411" r:id="rId61"/>
    <p:sldId id="412" r:id="rId62"/>
    <p:sldId id="413" r:id="rId63"/>
    <p:sldId id="414" r:id="rId64"/>
    <p:sldId id="415" r:id="rId6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4" autoAdjust="0"/>
    <p:restoredTop sz="94660"/>
  </p:normalViewPr>
  <p:slideViewPr>
    <p:cSldViewPr snapToGrid="0">
      <p:cViewPr varScale="1">
        <p:scale>
          <a:sx n="78" d="100"/>
          <a:sy n="78" d="100"/>
        </p:scale>
        <p:origin x="-198"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B641A7-CB91-4ED3-816A-70E90110DD91}" type="datetimeFigureOut">
              <a:rPr lang="en-US" smtClean="0"/>
              <a:pPr/>
              <a:t>1/31/2024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2CC985-A42A-4542-9693-57CE87A9CA51}" type="slidenum">
              <a:rPr lang="en-US" smtClean="0"/>
              <a:pPr/>
              <a:t>‹#›</a:t>
            </a:fld>
            <a:endParaRPr lang="en-US"/>
          </a:p>
        </p:txBody>
      </p:sp>
    </p:spTree>
    <p:extLst>
      <p:ext uri="{BB962C8B-B14F-4D97-AF65-F5344CB8AC3E}">
        <p14:creationId xmlns:p14="http://schemas.microsoft.com/office/powerpoint/2010/main" val="1002020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967DE26C-328D-42C7-BD20-8C9B0D574CAD}" type="slidenum">
              <a:rPr lang="en-US" smtClean="0"/>
              <a:pPr/>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1495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1/31/2024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3616542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555835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87924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40788463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79795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491458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62510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00811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1600141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64793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ED89BD2-8711-4E55-ABB5-29C1E186740A}" type="datetimeFigureOut">
              <a:rPr lang="en-US" smtClean="0"/>
              <a:pPr/>
              <a:t>1/31/2024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2042572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ED89BD2-8711-4E55-ABB5-29C1E186740A}" type="datetimeFigureOut">
              <a:rPr lang="en-US" smtClean="0"/>
              <a:pPr/>
              <a:t>1/31/2024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7DE26C-328D-42C7-BD20-8C9B0D574CAD}" type="slidenum">
              <a:rPr lang="en-US" smtClean="0"/>
              <a:pPr/>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23906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ED89BD2-8711-4E55-ABB5-29C1E186740A}" type="datetimeFigureOut">
              <a:rPr lang="en-US" smtClean="0"/>
              <a:pPr/>
              <a:t>1/31/2024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01218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D89BD2-8711-4E55-ABB5-29C1E186740A}" type="datetimeFigureOut">
              <a:rPr lang="en-US" smtClean="0"/>
              <a:pPr/>
              <a:t>1/31/2024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2514911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1/31/2024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0463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1/31/2024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13629096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ED89BD2-8711-4E55-ABB5-29C1E186740A}" type="datetimeFigureOut">
              <a:rPr lang="en-US" smtClean="0"/>
              <a:pPr/>
              <a:t>1/31/2024</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67DE26C-328D-42C7-BD20-8C9B0D574CAD}" type="slidenum">
              <a:rPr lang="en-US" smtClean="0"/>
              <a:pPr/>
              <a:t>‹#›</a:t>
            </a:fld>
            <a:endParaRPr lang="en-US"/>
          </a:p>
        </p:txBody>
      </p:sp>
    </p:spTree>
    <p:extLst>
      <p:ext uri="{BB962C8B-B14F-4D97-AF65-F5344CB8AC3E}">
        <p14:creationId xmlns:p14="http://schemas.microsoft.com/office/powerpoint/2010/main" val="101321259"/>
      </p:ext>
    </p:extLst>
  </p:cSld>
  <p:clrMap bg1="lt1" tx1="dk1" bg2="lt2" tx2="dk2" accent1="accent1" accent2="accent2" accent3="accent3" accent4="accent4" accent5="accent5" accent6="accent6" hlink="hlink" folHlink="folHlink"/>
  <p:sldLayoutIdLst>
    <p:sldLayoutId id="2147483979" r:id="rId1"/>
    <p:sldLayoutId id="2147483980" r:id="rId2"/>
    <p:sldLayoutId id="2147483981" r:id="rId3"/>
    <p:sldLayoutId id="2147483982" r:id="rId4"/>
    <p:sldLayoutId id="2147483983" r:id="rId5"/>
    <p:sldLayoutId id="2147483984" r:id="rId6"/>
    <p:sldLayoutId id="2147483985" r:id="rId7"/>
    <p:sldLayoutId id="2147483986" r:id="rId8"/>
    <p:sldLayoutId id="2147483987" r:id="rId9"/>
    <p:sldLayoutId id="2147483988" r:id="rId10"/>
    <p:sldLayoutId id="2147483989" r:id="rId11"/>
    <p:sldLayoutId id="2147483990" r:id="rId12"/>
    <p:sldLayoutId id="2147483991" r:id="rId13"/>
    <p:sldLayoutId id="2147483992" r:id="rId14"/>
    <p:sldLayoutId id="2147483993" r:id="rId15"/>
    <p:sldLayoutId id="2147483994" r:id="rId16"/>
    <p:sldLayoutId id="2147483995"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221992" y="1831848"/>
            <a:ext cx="7772400" cy="1372562"/>
          </a:xfrm>
        </p:spPr>
        <p:txBody>
          <a:bodyPr/>
          <a:lstStyle/>
          <a:p>
            <a:pPr>
              <a:defRPr/>
            </a:pPr>
            <a:r>
              <a:rPr lang="en-US" dirty="0" smtClean="0">
                <a:latin typeface="Calibri" pitchFamily="34" charset="0"/>
                <a:cs typeface="Calibri" pitchFamily="34" charset="0"/>
              </a:rPr>
              <a:t>Ancient Greece</a:t>
            </a:r>
            <a:endParaRPr lang="hr-HR" dirty="0" smtClean="0">
              <a:effectLst/>
              <a:latin typeface="Calibri" pitchFamily="34" charset="0"/>
              <a:cs typeface="Calibri" pitchFamily="34" charset="0"/>
            </a:endParaRPr>
          </a:p>
        </p:txBody>
      </p:sp>
    </p:spTree>
    <p:extLst>
      <p:ext uri="{BB962C8B-B14F-4D97-AF65-F5344CB8AC3E}">
        <p14:creationId xmlns:p14="http://schemas.microsoft.com/office/powerpoint/2010/main" val="31272946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16610" y="892219"/>
            <a:ext cx="8254854" cy="2791506"/>
          </a:xfrm>
        </p:spPr>
        <p:txBody>
          <a:bodyPr>
            <a:normAutofit fontScale="92500" lnSpcReduction="10000"/>
          </a:bodyPr>
          <a:lstStyle/>
          <a:p>
            <a:pPr algn="just"/>
            <a:r>
              <a:rPr lang="en-US" dirty="0" smtClean="0"/>
              <a:t>The sign of Asclepius - a staff wrapped in a snake is still a symbol of medicine today, but it is not known how it came to be. Numerous temples are dedicated to Asclepius - in Kos, </a:t>
            </a:r>
            <a:r>
              <a:rPr lang="en-US" dirty="0" err="1" smtClean="0"/>
              <a:t>Knidus</a:t>
            </a:r>
            <a:r>
              <a:rPr lang="en-US" dirty="0" smtClean="0"/>
              <a:t>, Epidaurus, Pergamum, and on the Balkan Peninsula in </a:t>
            </a:r>
            <a:r>
              <a:rPr lang="en-US" dirty="0" err="1" smtClean="0">
                <a:solidFill>
                  <a:schemeClr val="tx1"/>
                </a:solidFill>
              </a:rPr>
              <a:t>Cavtat</a:t>
            </a:r>
            <a:r>
              <a:rPr lang="en-US" dirty="0" smtClean="0">
                <a:solidFill>
                  <a:schemeClr val="tx1"/>
                </a:solidFill>
              </a:rPr>
              <a:t>, </a:t>
            </a:r>
            <a:r>
              <a:rPr lang="en-US" dirty="0" err="1" smtClean="0">
                <a:solidFill>
                  <a:schemeClr val="tx1"/>
                </a:solidFill>
              </a:rPr>
              <a:t>Solin</a:t>
            </a:r>
            <a:r>
              <a:rPr lang="en-US" dirty="0" smtClean="0">
                <a:solidFill>
                  <a:schemeClr val="tx1"/>
                </a:solidFill>
              </a:rPr>
              <a:t>, </a:t>
            </a:r>
            <a:r>
              <a:rPr lang="en-US" dirty="0" smtClean="0"/>
              <a:t>Ljubljana, </a:t>
            </a:r>
            <a:r>
              <a:rPr lang="en-US" dirty="0" err="1" smtClean="0"/>
              <a:t>Zemun</a:t>
            </a:r>
            <a:r>
              <a:rPr lang="en-US" dirty="0" smtClean="0"/>
              <a:t>.</a:t>
            </a:r>
          </a:p>
          <a:p>
            <a:pPr algn="just"/>
            <a:r>
              <a:rPr lang="en-US" dirty="0" smtClean="0"/>
              <a:t>Sick people came to those temples, addressed Asclepius with prayers and sacrifices, and in addition, a whole ritual was carried out in the form of fasting, bathing, incense with fragrant herbs, etc.</a:t>
            </a:r>
            <a:r>
              <a:rPr lang="ru-RU" dirty="0" smtClean="0"/>
              <a:t> </a:t>
            </a:r>
            <a:endParaRPr lang="en-US" dirty="0"/>
          </a:p>
        </p:txBody>
      </p:sp>
      <p:pic>
        <p:nvPicPr>
          <p:cNvPr id="4" name="Picture 2" descr="Asclepiu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35801" y="3569994"/>
            <a:ext cx="2530713" cy="2633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70673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idx="1"/>
          </p:nvPr>
        </p:nvSpPr>
        <p:spPr>
          <a:xfrm>
            <a:off x="1737359" y="940526"/>
            <a:ext cx="8582297" cy="5029200"/>
          </a:xfrm>
        </p:spPr>
        <p:txBody>
          <a:bodyPr>
            <a:normAutofit/>
          </a:bodyPr>
          <a:lstStyle/>
          <a:p>
            <a:pPr marL="365760" indent="-256032" algn="just">
              <a:spcAft>
                <a:spcPts val="0"/>
              </a:spcAft>
              <a:buFont typeface="Wingdings 3"/>
              <a:buChar char=""/>
              <a:defRPr/>
            </a:pPr>
            <a:r>
              <a:rPr lang="en-US" sz="2900" dirty="0" smtClean="0">
                <a:latin typeface="+mj-lt"/>
                <a:cs typeface="Calibri" pitchFamily="34" charset="0"/>
              </a:rPr>
              <a:t>Medicine developed at the temples of the god Asclepius, where healing was done by priests, from whom the families of Asclepiads, practical physicians, arose.</a:t>
            </a:r>
          </a:p>
          <a:p>
            <a:pPr marL="365760" indent="-256032" algn="just">
              <a:spcAft>
                <a:spcPts val="0"/>
              </a:spcAft>
              <a:buFont typeface="Wingdings 3"/>
              <a:buChar char=""/>
              <a:defRPr/>
            </a:pPr>
            <a:r>
              <a:rPr lang="en-US" sz="2900" dirty="0" smtClean="0">
                <a:latin typeface="+mj-lt"/>
                <a:cs typeface="Calibri" pitchFamily="34" charset="0"/>
              </a:rPr>
              <a:t>The cult of </a:t>
            </a:r>
            <a:r>
              <a:rPr lang="en-US" sz="2900" dirty="0" err="1" smtClean="0">
                <a:latin typeface="+mj-lt"/>
                <a:cs typeface="Calibri" pitchFamily="34" charset="0"/>
              </a:rPr>
              <a:t>Asklepios</a:t>
            </a:r>
            <a:r>
              <a:rPr lang="en-US" sz="2900" dirty="0" smtClean="0">
                <a:latin typeface="+mj-lt"/>
                <a:cs typeface="Calibri" pitchFamily="34" charset="0"/>
              </a:rPr>
              <a:t> was widespread along the Mediterranean coast, and there were many sanctuaries in Greece, such as Epidaurus, Rhodes, Melos, Samos, Kos and </a:t>
            </a:r>
            <a:r>
              <a:rPr lang="en-US" sz="2900" dirty="0" err="1" smtClean="0">
                <a:latin typeface="+mj-lt"/>
                <a:cs typeface="Calibri" pitchFamily="34" charset="0"/>
              </a:rPr>
              <a:t>Knidos</a:t>
            </a:r>
            <a:r>
              <a:rPr lang="en-US" sz="2900" dirty="0" smtClean="0">
                <a:latin typeface="+mj-lt"/>
                <a:cs typeface="Calibri" pitchFamily="34" charset="0"/>
              </a:rPr>
              <a:t>.</a:t>
            </a:r>
          </a:p>
          <a:p>
            <a:pPr marL="365760" indent="-256032" algn="just">
              <a:spcAft>
                <a:spcPts val="0"/>
              </a:spcAft>
              <a:buFont typeface="Wingdings 3"/>
              <a:buChar char=""/>
              <a:defRPr/>
            </a:pPr>
            <a:r>
              <a:rPr lang="en-US" sz="2900" dirty="0" smtClean="0">
                <a:latin typeface="+mj-lt"/>
                <a:cs typeface="Calibri" pitchFamily="34" charset="0"/>
              </a:rPr>
              <a:t>Epidaurus was the most famous health resort of the ancient century.</a:t>
            </a:r>
            <a:endParaRPr lang="sr-Cyrl-CS" sz="2900" dirty="0">
              <a:latin typeface="+mj-lt"/>
              <a:cs typeface="Calibri" pitchFamily="34" charset="0"/>
            </a:endParaRPr>
          </a:p>
        </p:txBody>
      </p:sp>
    </p:spTree>
    <p:extLst>
      <p:ext uri="{BB962C8B-B14F-4D97-AF65-F5344CB8AC3E}">
        <p14:creationId xmlns:p14="http://schemas.microsoft.com/office/powerpoint/2010/main" val="3923057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58537" y="822960"/>
            <a:ext cx="9366069" cy="5225143"/>
          </a:xfrm>
        </p:spPr>
        <p:txBody>
          <a:bodyPr>
            <a:normAutofit/>
          </a:bodyPr>
          <a:lstStyle/>
          <a:p>
            <a:pPr algn="just"/>
            <a:r>
              <a:rPr lang="en-US" dirty="0" smtClean="0"/>
              <a:t>Priests - at the temples were called asclepiads, and later all Greek doctors had that name, and over time only prominent doctors, including Hippocrates.</a:t>
            </a:r>
          </a:p>
          <a:p>
            <a:pPr algn="just"/>
            <a:r>
              <a:rPr lang="en-US" dirty="0" smtClean="0"/>
              <a:t>In Greek medicine, the cult of </a:t>
            </a:r>
            <a:r>
              <a:rPr lang="en-US" dirty="0" err="1" smtClean="0"/>
              <a:t>Asklepios</a:t>
            </a:r>
            <a:r>
              <a:rPr lang="en-US" dirty="0" smtClean="0"/>
              <a:t> reigned until the 6th century B.C., when, with the appearance of philosophers, a new phase in the development of medicine was born. Some of the philosophers were also doctors, and those who were not doctors extended their thoughts to medicine as well.</a:t>
            </a:r>
          </a:p>
          <a:p>
            <a:pPr algn="just"/>
            <a:r>
              <a:rPr lang="en-US" dirty="0" smtClean="0"/>
              <a:t>Instead of spirits and demons, they put natural elements and forces from which everything was made.  Philosophers of nature who sought to know the causes and changes of natural phenomena, their essence and origin, </a:t>
            </a:r>
            <a:r>
              <a:rPr lang="en-US" dirty="0" smtClean="0">
                <a:solidFill>
                  <a:srgbClr val="FF0000"/>
                </a:solidFill>
              </a:rPr>
              <a:t>came</a:t>
            </a:r>
            <a:r>
              <a:rPr lang="en-US" dirty="0" smtClean="0"/>
              <a:t> to this knowledge by observing nature and its phenomena.</a:t>
            </a:r>
            <a:endParaRPr lang="ru-RU" dirty="0"/>
          </a:p>
          <a:p>
            <a:endParaRPr lang="ru-RU" dirty="0"/>
          </a:p>
          <a:p>
            <a:pPr>
              <a:buNone/>
            </a:pPr>
            <a:endParaRPr lang="en-US" dirty="0"/>
          </a:p>
        </p:txBody>
      </p:sp>
    </p:spTree>
    <p:extLst>
      <p:ext uri="{BB962C8B-B14F-4D97-AF65-F5344CB8AC3E}">
        <p14:creationId xmlns:p14="http://schemas.microsoft.com/office/powerpoint/2010/main" val="28706493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idx="1"/>
          </p:nvPr>
        </p:nvSpPr>
        <p:spPr>
          <a:xfrm>
            <a:off x="1981200" y="1447800"/>
            <a:ext cx="8229600" cy="4114800"/>
          </a:xfrm>
        </p:spPr>
        <p:txBody>
          <a:bodyPr>
            <a:normAutofit/>
          </a:bodyPr>
          <a:lstStyle/>
          <a:p>
            <a:pPr algn="just"/>
            <a:r>
              <a:rPr lang="en-US" sz="2900" dirty="0" smtClean="0">
                <a:latin typeface="+mj-lt"/>
                <a:cs typeface="Calibri" panose="020F0502020204030204" pitchFamily="34" charset="0"/>
              </a:rPr>
              <a:t>Treatment was mainly empirical and based on suggestive effects.  </a:t>
            </a:r>
          </a:p>
          <a:p>
            <a:pPr algn="just"/>
            <a:r>
              <a:rPr lang="en-US" sz="2900" dirty="0" smtClean="0">
                <a:latin typeface="+mj-lt"/>
                <a:cs typeface="Calibri" panose="020F0502020204030204" pitchFamily="34" charset="0"/>
              </a:rPr>
              <a:t> The first phase was the arrival of the sick from various parts of the country and their gathering in front of the temples, where they slept.</a:t>
            </a:r>
          </a:p>
          <a:p>
            <a:pPr algn="just"/>
            <a:r>
              <a:rPr lang="en-US" sz="2900" dirty="0" smtClean="0">
                <a:latin typeface="+mj-lt"/>
                <a:cs typeface="Calibri" panose="020F0502020204030204" pitchFamily="34" charset="0"/>
              </a:rPr>
              <a:t>Priests visited the sick, listened to their complaints, gave them treatment advice and interpreted dreams.</a:t>
            </a:r>
            <a:endParaRPr lang="sr-Cyrl-CS" sz="2900" dirty="0">
              <a:latin typeface="+mj-lt"/>
              <a:cs typeface="Calibri" panose="020F0502020204030204" pitchFamily="34" charset="0"/>
            </a:endParaRPr>
          </a:p>
        </p:txBody>
      </p:sp>
    </p:spTree>
    <p:extLst>
      <p:ext uri="{BB962C8B-B14F-4D97-AF65-F5344CB8AC3E}">
        <p14:creationId xmlns:p14="http://schemas.microsoft.com/office/powerpoint/2010/main" val="9717408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15291" y="1136469"/>
            <a:ext cx="9078686" cy="4754879"/>
          </a:xfrm>
        </p:spPr>
        <p:txBody>
          <a:bodyPr>
            <a:normAutofit/>
          </a:bodyPr>
          <a:lstStyle/>
          <a:p>
            <a:pPr marL="365760" indent="-256032" algn="just">
              <a:lnSpc>
                <a:spcPct val="85000"/>
              </a:lnSpc>
              <a:buClr>
                <a:srgbClr val="92D050"/>
              </a:buClr>
              <a:buFont typeface="Arial" pitchFamily="34" charset="0"/>
              <a:buChar char="•"/>
              <a:defRPr/>
            </a:pPr>
            <a:r>
              <a:rPr lang="en-US" sz="2800" dirty="0" smtClean="0"/>
              <a:t>Rituals with incense, bathing, fragrant herbs...</a:t>
            </a:r>
          </a:p>
          <a:p>
            <a:pPr marL="365760" indent="-256032" algn="just">
              <a:lnSpc>
                <a:spcPct val="85000"/>
              </a:lnSpc>
              <a:buClr>
                <a:srgbClr val="92D050"/>
              </a:buClr>
              <a:buFont typeface="Arial" pitchFamily="34" charset="0"/>
              <a:buChar char="•"/>
              <a:defRPr/>
            </a:pPr>
            <a:r>
              <a:rPr lang="en-US" sz="2800" dirty="0" smtClean="0"/>
              <a:t>The therapy is based on dreams and </a:t>
            </a:r>
            <a:r>
              <a:rPr lang="en-US" sz="2800" dirty="0" err="1" smtClean="0"/>
              <a:t>visionsin</a:t>
            </a:r>
            <a:r>
              <a:rPr lang="en-US" sz="2800" dirty="0" smtClean="0"/>
              <a:t> authorities and their unconditional faith and ability to heal.</a:t>
            </a:r>
          </a:p>
          <a:p>
            <a:pPr marL="365760" indent="-256032" algn="just">
              <a:lnSpc>
                <a:spcPct val="85000"/>
              </a:lnSpc>
              <a:buClr>
                <a:srgbClr val="92D050"/>
              </a:buClr>
              <a:buFont typeface="Arial" pitchFamily="34" charset="0"/>
              <a:buChar char="•"/>
              <a:defRPr/>
            </a:pPr>
            <a:r>
              <a:rPr lang="en-US" sz="2800" dirty="0" smtClean="0"/>
              <a:t>The sick prayed and offered sacrifices. Upon entering the temple itself, a ceremony was performed with the presence of priests dressed in ceremonial robes: the appearance of the Asclepiad and healing were expected.  </a:t>
            </a:r>
          </a:p>
          <a:p>
            <a:pPr marL="365760" indent="-256032" algn="just">
              <a:lnSpc>
                <a:spcPct val="85000"/>
              </a:lnSpc>
              <a:buClr>
                <a:srgbClr val="92D050"/>
              </a:buClr>
              <a:buFont typeface="Arial" pitchFamily="34" charset="0"/>
              <a:buChar char="•"/>
              <a:defRPr/>
            </a:pPr>
            <a:r>
              <a:rPr lang="en-US" sz="2800" dirty="0" smtClean="0"/>
              <a:t>The sick would make various votive offerings, usually made of silver, bronze, stone or wood, in the shape of the diseased organ that was to be healed.</a:t>
            </a:r>
            <a:endParaRPr lang="en-US" sz="2800" dirty="0"/>
          </a:p>
        </p:txBody>
      </p:sp>
    </p:spTree>
    <p:extLst>
      <p:ext uri="{BB962C8B-B14F-4D97-AF65-F5344CB8AC3E}">
        <p14:creationId xmlns:p14="http://schemas.microsoft.com/office/powerpoint/2010/main" val="14816726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sz="2800" dirty="0" smtClean="0">
                <a:latin typeface="+mj-lt"/>
                <a:cs typeface="Calibri" panose="020F0502020204030204" pitchFamily="34" charset="0"/>
              </a:rPr>
              <a:t>Philosophers dealt with philosophy, but also various branches of science, biology, physics, mathematics, geometry, astronomy, medicine and politics.</a:t>
            </a:r>
            <a:endParaRPr lang="en-US" sz="2800" dirty="0">
              <a:latin typeface="+mj-lt"/>
            </a:endParaRPr>
          </a:p>
        </p:txBody>
      </p:sp>
    </p:spTree>
    <p:extLst>
      <p:ext uri="{BB962C8B-B14F-4D97-AF65-F5344CB8AC3E}">
        <p14:creationId xmlns:p14="http://schemas.microsoft.com/office/powerpoint/2010/main" val="29167394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3223" y="1005840"/>
            <a:ext cx="9366068" cy="5042263"/>
          </a:xfrm>
        </p:spPr>
        <p:txBody>
          <a:bodyPr>
            <a:normAutofit/>
          </a:bodyPr>
          <a:lstStyle/>
          <a:p>
            <a:pPr algn="just"/>
            <a:r>
              <a:rPr lang="en-US" dirty="0" smtClean="0"/>
              <a:t>Thales from Miletus (639-544 B.C.), one of the first, believed that everything was created from one primal matter - water. He is the founder of Greek science and materialistic philosophy and the founder of the famous Miletus school.</a:t>
            </a:r>
          </a:p>
          <a:p>
            <a:pPr algn="just"/>
            <a:r>
              <a:rPr lang="en-US" dirty="0" smtClean="0"/>
              <a:t>Anaximander (610 – 565 B.C.), a disciple and follower of Thales, believes that the root cause of everything is infinite matter (</a:t>
            </a:r>
            <a:r>
              <a:rPr lang="en-US" dirty="0" err="1" smtClean="0"/>
              <a:t>apeiron</a:t>
            </a:r>
            <a:r>
              <a:rPr lang="en-US" dirty="0" smtClean="0"/>
              <a:t>) from which the entire living world and the cosmos arose.</a:t>
            </a:r>
          </a:p>
          <a:p>
            <a:pPr algn="just"/>
            <a:r>
              <a:rPr lang="en-US" dirty="0" err="1" smtClean="0"/>
              <a:t>Anaximenes</a:t>
            </a:r>
            <a:r>
              <a:rPr lang="en-US" dirty="0" smtClean="0"/>
              <a:t>, a student of Anaximander, believes that the root cause of everything is </a:t>
            </a:r>
            <a:r>
              <a:rPr lang="en-US" dirty="0" smtClean="0">
                <a:solidFill>
                  <a:srgbClr val="FF0000"/>
                </a:solidFill>
              </a:rPr>
              <a:t>air</a:t>
            </a:r>
            <a:r>
              <a:rPr lang="en-US" dirty="0" smtClean="0"/>
              <a:t>, whose thickening and thinning causes everything, including the most important life phenomena. He is the originator of the wrong theory (</a:t>
            </a:r>
            <a:r>
              <a:rPr lang="en-US" dirty="0" err="1" smtClean="0"/>
              <a:t>penumatic</a:t>
            </a:r>
            <a:r>
              <a:rPr lang="en-US" dirty="0" smtClean="0"/>
              <a:t>) that arteries contain air, which was disproved only in the 17th century.</a:t>
            </a:r>
            <a:endParaRPr lang="en-US" dirty="0"/>
          </a:p>
        </p:txBody>
      </p:sp>
    </p:spTree>
    <p:extLst>
      <p:ext uri="{BB962C8B-B14F-4D97-AF65-F5344CB8AC3E}">
        <p14:creationId xmlns:p14="http://schemas.microsoft.com/office/powerpoint/2010/main" val="27866437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84663" y="1201783"/>
            <a:ext cx="9300754" cy="4885508"/>
          </a:xfrm>
        </p:spPr>
        <p:txBody>
          <a:bodyPr>
            <a:normAutofit/>
          </a:bodyPr>
          <a:lstStyle/>
          <a:p>
            <a:pPr algn="just"/>
            <a:r>
              <a:rPr lang="en-US" dirty="0" smtClean="0"/>
              <a:t>Pythagoras (around 570-489 B.C.), a mathematician, physicist, and probably a doctor, had a completely different opinion - the essence of reality is in the role of harmony and number in natural events.</a:t>
            </a:r>
          </a:p>
          <a:p>
            <a:pPr algn="just"/>
            <a:r>
              <a:rPr lang="en-US" dirty="0" smtClean="0"/>
              <a:t>Pythagoras is the creator of an idealistic understanding of nature and man. Experiments were also conducted at his school, which resulted in a solution to the musical interval - changing the pitch of the voice according to the length of the struck string.</a:t>
            </a:r>
          </a:p>
          <a:p>
            <a:pPr algn="just"/>
            <a:r>
              <a:rPr lang="en-US" dirty="0" smtClean="0"/>
              <a:t>In fact, he founded a medical school in </a:t>
            </a:r>
            <a:r>
              <a:rPr lang="en-US" dirty="0" err="1" smtClean="0"/>
              <a:t>Crelon</a:t>
            </a:r>
            <a:r>
              <a:rPr lang="en-US" dirty="0" smtClean="0"/>
              <a:t> where the first medical theories were born. The influence of his school on medicine was strong and long-lasting, and he studied anatomy himself, and was especially interested in the problems of reproduction.</a:t>
            </a:r>
          </a:p>
        </p:txBody>
      </p:sp>
    </p:spTree>
    <p:extLst>
      <p:ext uri="{BB962C8B-B14F-4D97-AF65-F5344CB8AC3E}">
        <p14:creationId xmlns:p14="http://schemas.microsoft.com/office/powerpoint/2010/main" val="39430688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err="1" smtClean="0"/>
              <a:t>Alcmaeon</a:t>
            </a:r>
            <a:r>
              <a:rPr lang="en-US" dirty="0" smtClean="0"/>
              <a:t> (around 500 B.C.), a student of Pythagoras, was the most famous physician before Hippocrates. He was the first to dissect animals and discovered the optic nerve and the Eustachian tube, interpreted the origin of sperm, etc.</a:t>
            </a:r>
          </a:p>
          <a:p>
            <a:pPr algn="just"/>
            <a:r>
              <a:rPr lang="en-US" dirty="0" smtClean="0"/>
              <a:t>Also, he was the first to establish that the brain is the center of memory, not the heart. He distinguished between arteries and veins.​</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45474" y="1201784"/>
            <a:ext cx="9091749" cy="4781006"/>
          </a:xfrm>
        </p:spPr>
        <p:txBody>
          <a:bodyPr>
            <a:normAutofit fontScale="92500"/>
          </a:bodyPr>
          <a:lstStyle/>
          <a:p>
            <a:pPr algn="just"/>
            <a:r>
              <a:rPr lang="en-US" dirty="0" smtClean="0"/>
              <a:t>Heraclitus (beginning of the 5th century B.C.) is the founder of dialectics, and he considers fire to be the primary element. The creation of the cosmos boils down to the struggle of opposites.</a:t>
            </a:r>
          </a:p>
          <a:p>
            <a:pPr algn="just"/>
            <a:r>
              <a:rPr lang="en-US" dirty="0" smtClean="0"/>
              <a:t>All these philosophers, especially those who were also doctors, are very responsible for the development of natural sciences and medicine, especially anatomy and physiology. They are certainly the most responsible for the development of a materialistic and dialectical view of the world in the fight against mythology and religion, and their conclusions are very significant for the further development of medicine.</a:t>
            </a:r>
          </a:p>
          <a:p>
            <a:pPr algn="just"/>
            <a:r>
              <a:rPr lang="en-US" dirty="0" smtClean="0"/>
              <a:t>In the 5th century B.C., another period in the development of Greek philosophical thought emerged, which influenced the even stronger development of medicine. Among the philosophers of that century, the most famous are Empedocles, Anaxagoras, Leucippus and Democritus.</a:t>
            </a:r>
            <a:endParaRPr lang="en-US" dirty="0"/>
          </a:p>
        </p:txBody>
      </p:sp>
    </p:spTree>
    <p:extLst>
      <p:ext uri="{BB962C8B-B14F-4D97-AF65-F5344CB8AC3E}">
        <p14:creationId xmlns:p14="http://schemas.microsoft.com/office/powerpoint/2010/main" val="820888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idx="1"/>
          </p:nvPr>
        </p:nvSpPr>
        <p:spPr>
          <a:xfrm>
            <a:off x="1384662" y="1567542"/>
            <a:ext cx="9274629" cy="4167052"/>
          </a:xfrm>
        </p:spPr>
        <p:txBody>
          <a:bodyPr>
            <a:normAutofit/>
          </a:bodyPr>
          <a:lstStyle/>
          <a:p>
            <a:pPr algn="just"/>
            <a:r>
              <a:rPr lang="en-US" sz="2800" dirty="0" smtClean="0">
                <a:solidFill>
                  <a:schemeClr val="tx1"/>
                </a:solidFill>
                <a:latin typeface="Calibri" panose="020F0502020204030204" pitchFamily="34" charset="0"/>
                <a:cs typeface="Calibri" panose="020F0502020204030204" pitchFamily="34" charset="0"/>
              </a:rPr>
              <a:t>Ancient Greece (Old Greece or Hellenic civilization) began to rise during </a:t>
            </a:r>
            <a:r>
              <a:rPr lang="en-US" sz="2800" dirty="0" smtClean="0">
                <a:latin typeface="Calibri" panose="020F0502020204030204" pitchFamily="34" charset="0"/>
                <a:cs typeface="Calibri" panose="020F0502020204030204" pitchFamily="34" charset="0"/>
              </a:rPr>
              <a:t>the 8th century B.C. and the period that followed the collapse of the Mycenaean civilization, which developed on the territory of continental Greece, Asia </a:t>
            </a:r>
            <a:r>
              <a:rPr lang="en-US" sz="2800" dirty="0" smtClean="0">
                <a:solidFill>
                  <a:schemeClr val="tx1"/>
                </a:solidFill>
                <a:latin typeface="Calibri" panose="020F0502020204030204" pitchFamily="34" charset="0"/>
                <a:cs typeface="Calibri" panose="020F0502020204030204" pitchFamily="34" charset="0"/>
              </a:rPr>
              <a:t>Minor</a:t>
            </a:r>
            <a:r>
              <a:rPr lang="en-US" sz="2800" dirty="0" smtClean="0">
                <a:latin typeface="Calibri" panose="020F0502020204030204" pitchFamily="34" charset="0"/>
                <a:cs typeface="Calibri" panose="020F0502020204030204" pitchFamily="34" charset="0"/>
              </a:rPr>
              <a:t>, the Mediterranean and the Black Sea coast until 146 B.C. when Greece was liberated by the Roman Republic.</a:t>
            </a:r>
            <a:endParaRPr lang="en-US" sz="2800" dirty="0"/>
          </a:p>
        </p:txBody>
      </p:sp>
    </p:spTree>
    <p:extLst>
      <p:ext uri="{BB962C8B-B14F-4D97-AF65-F5344CB8AC3E}">
        <p14:creationId xmlns:p14="http://schemas.microsoft.com/office/powerpoint/2010/main" val="39876881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mpedok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4717" y="1590608"/>
            <a:ext cx="2095500" cy="323850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emokri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7863" y="1933508"/>
            <a:ext cx="2095500" cy="289560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Anaksagor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15655" y="2276409"/>
            <a:ext cx="2381250" cy="2209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00706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02228" y="627017"/>
            <a:ext cx="9170125" cy="4650377"/>
          </a:xfrm>
        </p:spPr>
        <p:txBody>
          <a:bodyPr>
            <a:noAutofit/>
          </a:bodyPr>
          <a:lstStyle/>
          <a:p>
            <a:r>
              <a:rPr lang="en-US" dirty="0" smtClean="0"/>
              <a:t>Empedocles (around 490-435 B.C.), philosopher, poet, physicist, physician and social reformer, believed that everything was created from four elements (water, fire, air and earth) by mixing which they create all the diversity of the world.</a:t>
            </a:r>
          </a:p>
          <a:p>
            <a:r>
              <a:rPr lang="en-US" dirty="0" smtClean="0"/>
              <a:t>Those elements are driven by two forces - love and hate. The disease is caused by a disturbance in the balance of these elements.</a:t>
            </a:r>
          </a:p>
          <a:p>
            <a:r>
              <a:rPr lang="en-US" dirty="0" smtClean="0"/>
              <a:t>He is significant for medicine because he discovered the auditory labyrinth and established the theory of hearing. He claimed that blood flows into and out of the heart, which is caused by the respiratory rhythm.</a:t>
            </a:r>
          </a:p>
          <a:p>
            <a:r>
              <a:rPr lang="en-US" dirty="0" smtClean="0"/>
              <a:t>Also, he knew that breathing does not take place only through the lungs, but also through the skin. He knew about the great importance of hygiene, so he recommended draining swamps in the fight against malaria</a:t>
            </a:r>
            <a:r>
              <a:rPr lang="en-US" sz="2000" dirty="0" smtClean="0"/>
              <a:t>..</a:t>
            </a:r>
            <a:endParaRPr lang="en-US" sz="2000" dirty="0"/>
          </a:p>
        </p:txBody>
      </p:sp>
    </p:spTree>
    <p:extLst>
      <p:ext uri="{BB962C8B-B14F-4D97-AF65-F5344CB8AC3E}">
        <p14:creationId xmlns:p14="http://schemas.microsoft.com/office/powerpoint/2010/main" val="12370495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6915" y="1881053"/>
            <a:ext cx="9013371" cy="3735976"/>
          </a:xfrm>
        </p:spPr>
        <p:txBody>
          <a:bodyPr/>
          <a:lstStyle/>
          <a:p>
            <a:endParaRPr lang="ru-RU" dirty="0"/>
          </a:p>
          <a:p>
            <a:pPr algn="just"/>
            <a:r>
              <a:rPr lang="en-US" dirty="0" smtClean="0"/>
              <a:t>Anaxagoras (around 490-428 B.C.) believed that matter is unchanging and eternal, that it has neither beginning nor end and that there is no creation from anything. He is important for medicine because he dissected animals and performed experiments. Thus he discovered the lateral ventricles of the brain</a:t>
            </a:r>
            <a:endParaRPr lang="en-US" dirty="0"/>
          </a:p>
        </p:txBody>
      </p:sp>
    </p:spTree>
    <p:extLst>
      <p:ext uri="{BB962C8B-B14F-4D97-AF65-F5344CB8AC3E}">
        <p14:creationId xmlns:p14="http://schemas.microsoft.com/office/powerpoint/2010/main" val="13470431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3223" y="1058090"/>
            <a:ext cx="9431383" cy="4859383"/>
          </a:xfrm>
        </p:spPr>
        <p:txBody>
          <a:bodyPr>
            <a:normAutofit/>
          </a:bodyPr>
          <a:lstStyle/>
          <a:p>
            <a:pPr algn="just"/>
            <a:r>
              <a:rPr lang="en-US" dirty="0" smtClean="0"/>
              <a:t>Leucippus is the founder of atomistic theory. He was a contemporary of Empedocles and Anaxagoras.</a:t>
            </a:r>
          </a:p>
          <a:p>
            <a:pPr algn="just"/>
            <a:r>
              <a:rPr lang="en-US" dirty="0" smtClean="0"/>
              <a:t>Democritus (494-404 B.C.) was a student of Leucippus, he gave a mechanical interpretation of the universe.</a:t>
            </a:r>
          </a:p>
          <a:p>
            <a:pPr algn="just"/>
            <a:r>
              <a:rPr lang="en-US" dirty="0" smtClean="0"/>
              <a:t>This development of philosophy influenced it to develop to its peak - the ability to observe, observe natural phenomena and interpret those phenomena. Along with that, and the economic progress due to the development of trade, there was a sudden flourishing of art, literature, science, and especially the natural sciences, and the extraordinary progress of medicine.</a:t>
            </a:r>
            <a:endParaRPr lang="en-US" dirty="0"/>
          </a:p>
        </p:txBody>
      </p:sp>
    </p:spTree>
    <p:extLst>
      <p:ext uri="{BB962C8B-B14F-4D97-AF65-F5344CB8AC3E}">
        <p14:creationId xmlns:p14="http://schemas.microsoft.com/office/powerpoint/2010/main" val="41278978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02229" y="966651"/>
            <a:ext cx="9144000" cy="4754880"/>
          </a:xfrm>
        </p:spPr>
        <p:txBody>
          <a:bodyPr>
            <a:normAutofit lnSpcReduction="10000"/>
          </a:bodyPr>
          <a:lstStyle/>
          <a:p>
            <a:pPr algn="just"/>
            <a:r>
              <a:rPr lang="en-US" dirty="0" smtClean="0"/>
              <a:t>At that time, a completely new type of doctor appeared - non-priests, who were educated in medical schools outside temples and where priests did not teach, where freedom reigned and there was no influence of religion and magic. The oldest and most famous such schools were in </a:t>
            </a:r>
            <a:r>
              <a:rPr lang="en-US" dirty="0" err="1" smtClean="0"/>
              <a:t>Knidus</a:t>
            </a:r>
            <a:r>
              <a:rPr lang="en-US" dirty="0" smtClean="0"/>
              <a:t> and Kos.</a:t>
            </a:r>
          </a:p>
          <a:p>
            <a:pPr algn="just"/>
            <a:r>
              <a:rPr lang="en-US" dirty="0" smtClean="0"/>
              <a:t>Those two schools differed in their theoretical assumptions, which was significant for the development of science. Thus, the school in </a:t>
            </a:r>
            <a:r>
              <a:rPr lang="en-US" dirty="0" err="1" smtClean="0"/>
              <a:t>Knidus</a:t>
            </a:r>
            <a:r>
              <a:rPr lang="en-US" dirty="0" smtClean="0"/>
              <a:t> looked at man anatomically, placing emphasis on diagnosis and localization of diseases in individual organs and applied local therapy.</a:t>
            </a:r>
          </a:p>
          <a:p>
            <a:pPr algn="just"/>
            <a:r>
              <a:rPr lang="en-US" dirty="0" smtClean="0"/>
              <a:t>Contrary to it, the school in Kos looked at the human organism as a whole, considering physiological functions to be essential. According to them, therapeutic procedures aim to strengthen the organism. In this school, the focus is on prognostics, not diagnostics.</a:t>
            </a:r>
            <a:endParaRPr lang="en-US" dirty="0"/>
          </a:p>
        </p:txBody>
      </p:sp>
    </p:spTree>
    <p:extLst>
      <p:ext uri="{BB962C8B-B14F-4D97-AF65-F5344CB8AC3E}">
        <p14:creationId xmlns:p14="http://schemas.microsoft.com/office/powerpoint/2010/main" val="21756935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40971" y="640080"/>
            <a:ext cx="9418320" cy="5368834"/>
          </a:xfrm>
        </p:spPr>
        <p:txBody>
          <a:bodyPr>
            <a:normAutofit lnSpcReduction="10000"/>
          </a:bodyPr>
          <a:lstStyle/>
          <a:p>
            <a:pPr algn="just"/>
            <a:r>
              <a:rPr lang="en-US" dirty="0" smtClean="0"/>
              <a:t>Many doctors were trained in these schools, so Ancient Greece also established a certain organization of the health service.</a:t>
            </a:r>
          </a:p>
          <a:p>
            <a:pPr algn="just"/>
            <a:r>
              <a:rPr lang="en-US" dirty="0" smtClean="0"/>
              <a:t>Permanent doctors (</a:t>
            </a:r>
            <a:r>
              <a:rPr lang="en-US" dirty="0" err="1" smtClean="0"/>
              <a:t>demiruga</a:t>
            </a:r>
            <a:r>
              <a:rPr lang="en-US" dirty="0" smtClean="0"/>
              <a:t>) were appointed in the cities and municipalities, who treated the locals free of charge in their apartment where they had an office.</a:t>
            </a:r>
          </a:p>
          <a:p>
            <a:pPr algn="just"/>
            <a:r>
              <a:rPr lang="en-US" dirty="0" smtClean="0"/>
              <a:t>They also performed surgeries in the office and kept the patients in their house until they recovered.</a:t>
            </a:r>
          </a:p>
          <a:p>
            <a:pPr algn="just"/>
            <a:r>
              <a:rPr lang="en-US" dirty="0" smtClean="0"/>
              <a:t>All costs were paid by the municipalities, which collected the funds for it through special taxes.</a:t>
            </a:r>
          </a:p>
          <a:p>
            <a:pPr algn="just"/>
            <a:r>
              <a:rPr lang="en-US" dirty="0" smtClean="0"/>
              <a:t>For settlements where there were no permanently appointed doctors, other doctors (</a:t>
            </a:r>
            <a:r>
              <a:rPr lang="en-US" dirty="0" err="1" smtClean="0"/>
              <a:t>periodeuti</a:t>
            </a:r>
            <a:r>
              <a:rPr lang="en-US" dirty="0" smtClean="0"/>
              <a:t>) were appointed, who traveled from settlement to settlement and visited and treated the sick in those </a:t>
            </a:r>
            <a:r>
              <a:rPr lang="en-US" dirty="0" err="1" smtClean="0"/>
              <a:t>places.Finally</a:t>
            </a:r>
            <a:r>
              <a:rPr lang="en-US" dirty="0" smtClean="0"/>
              <a:t>, there were also private doctors who charged directly for their services, according to the agreement with the patient.</a:t>
            </a:r>
            <a:endParaRPr lang="en-US" dirty="0"/>
          </a:p>
        </p:txBody>
      </p:sp>
    </p:spTree>
    <p:extLst>
      <p:ext uri="{BB962C8B-B14F-4D97-AF65-F5344CB8AC3E}">
        <p14:creationId xmlns:p14="http://schemas.microsoft.com/office/powerpoint/2010/main" val="16168648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706881" y="1436504"/>
            <a:ext cx="8482148" cy="4023769"/>
          </a:xfrm>
        </p:spPr>
        <p:txBody>
          <a:bodyPr>
            <a:normAutofit/>
          </a:bodyPr>
          <a:lstStyle/>
          <a:p>
            <a:pPr algn="just"/>
            <a:r>
              <a:rPr lang="en-US" dirty="0" smtClean="0"/>
              <a:t>Ancient Greek doctors already in the 5th century B.C. created their own association and organized their festivities twice a year.</a:t>
            </a:r>
          </a:p>
          <a:p>
            <a:pPr algn="just">
              <a:buNone/>
            </a:pPr>
            <a:endParaRPr lang="en-US" dirty="0" smtClean="0"/>
          </a:p>
          <a:p>
            <a:pPr algn="just"/>
            <a:r>
              <a:rPr lang="en-US" dirty="0" smtClean="0"/>
              <a:t>Births were not performed by doctors, but by midwives, and in complicated cases, doctors assisted the midwives.</a:t>
            </a:r>
          </a:p>
          <a:p>
            <a:pPr algn="just">
              <a:buNone/>
            </a:pPr>
            <a:endParaRPr lang="en-US" dirty="0" smtClean="0"/>
          </a:p>
          <a:p>
            <a:pPr algn="just"/>
            <a:r>
              <a:rPr lang="en-US" dirty="0" smtClean="0"/>
              <a:t>As you can see, even the ancient Greeks had a well-organized health service and provided health care to every citizen.</a:t>
            </a:r>
            <a:endParaRPr lang="en-US" dirty="0"/>
          </a:p>
        </p:txBody>
      </p:sp>
    </p:spTree>
    <p:extLst>
      <p:ext uri="{BB962C8B-B14F-4D97-AF65-F5344CB8AC3E}">
        <p14:creationId xmlns:p14="http://schemas.microsoft.com/office/powerpoint/2010/main" val="42079011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8799" y="873965"/>
            <a:ext cx="9286993" cy="1202485"/>
          </a:xfrm>
        </p:spPr>
        <p:txBody>
          <a:bodyPr/>
          <a:lstStyle/>
          <a:p>
            <a:r>
              <a:rPr lang="en-US" dirty="0" smtClean="0"/>
              <a:t>Hippocratic medicine</a:t>
            </a:r>
            <a:endParaRPr lang="en-US" dirty="0"/>
          </a:p>
        </p:txBody>
      </p:sp>
      <p:pic>
        <p:nvPicPr>
          <p:cNvPr id="2050" name="Picture 2" descr="Hipokra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2071" y="2076450"/>
            <a:ext cx="5400675" cy="3981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09497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36469" y="2508069"/>
            <a:ext cx="9760128" cy="3367799"/>
          </a:xfrm>
        </p:spPr>
        <p:txBody>
          <a:bodyPr/>
          <a:lstStyle/>
          <a:p>
            <a:pPr algn="just"/>
            <a:r>
              <a:rPr lang="en-US" dirty="0" smtClean="0"/>
              <a:t>He was a contemporary of the statesman Pericles, the philosopher Socrates, the historians Herodotus and Thucydides, the playwrights Sophocles, Euripides and Aristophanes, and the sculptors Phidias and Praxiteles. </a:t>
            </a:r>
          </a:p>
          <a:p>
            <a:pPr algn="just"/>
            <a:r>
              <a:rPr lang="en-US" dirty="0" smtClean="0"/>
              <a:t>So, he was a contemporary, he lived at the time when the greatest cultural works of classical antiquity were created. </a:t>
            </a:r>
          </a:p>
          <a:p>
            <a:pPr algn="just"/>
            <a:r>
              <a:rPr lang="en-US" dirty="0" smtClean="0"/>
              <a:t>He died in 377 B.C. in </a:t>
            </a:r>
            <a:r>
              <a:rPr lang="en-US" dirty="0" err="1" smtClean="0"/>
              <a:t>Lerissa</a:t>
            </a:r>
            <a:r>
              <a:rPr lang="en-US" dirty="0" smtClean="0"/>
              <a:t> in Thessaly.</a:t>
            </a:r>
            <a:endParaRPr lang="en-US" dirty="0"/>
          </a:p>
        </p:txBody>
      </p:sp>
    </p:spTree>
    <p:extLst>
      <p:ext uri="{BB962C8B-B14F-4D97-AF65-F5344CB8AC3E}">
        <p14:creationId xmlns:p14="http://schemas.microsoft.com/office/powerpoint/2010/main" val="26201723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93669" y="1058092"/>
            <a:ext cx="9013371" cy="5251268"/>
          </a:xfrm>
        </p:spPr>
        <p:txBody>
          <a:bodyPr>
            <a:normAutofit/>
          </a:bodyPr>
          <a:lstStyle/>
          <a:p>
            <a:pPr algn="just"/>
            <a:r>
              <a:rPr lang="en-US" dirty="0" smtClean="0"/>
              <a:t>Hippocrates is one of the greatest physicians of all time and his fame has not faded even today, after 2.5 thousand years.</a:t>
            </a:r>
          </a:p>
          <a:p>
            <a:pPr algn="just">
              <a:buNone/>
            </a:pPr>
            <a:endParaRPr lang="en-US" dirty="0" smtClean="0"/>
          </a:p>
          <a:p>
            <a:pPr algn="just"/>
            <a:r>
              <a:rPr lang="en-US" dirty="0" smtClean="0"/>
              <a:t>He is the father of scientific medicine and medicine in general. Scientific medicine in Greece, which began to develop in the 5th century BC, saw its full glory only in the works of Hippocrates.</a:t>
            </a:r>
          </a:p>
          <a:p>
            <a:pPr algn="just">
              <a:buNone/>
            </a:pPr>
            <a:endParaRPr lang="en-US" dirty="0" smtClean="0"/>
          </a:p>
          <a:p>
            <a:pPr algn="just"/>
            <a:r>
              <a:rPr lang="en-US" dirty="0" smtClean="0"/>
              <a:t>It is considered that he wrote a large number of works in the field of medicine, which were later (in the 3rd century BC) collected into one work called "Corpus </a:t>
            </a:r>
            <a:r>
              <a:rPr lang="en-US" dirty="0" err="1" smtClean="0"/>
              <a:t>Hippocraticum</a:t>
            </a:r>
            <a:r>
              <a:rPr lang="en-US" dirty="0" smtClean="0"/>
              <a:t>" which includes 59 works.</a:t>
            </a:r>
            <a:endParaRPr lang="en-US" dirty="0"/>
          </a:p>
        </p:txBody>
      </p:sp>
    </p:spTree>
    <p:extLst>
      <p:ext uri="{BB962C8B-B14F-4D97-AF65-F5344CB8AC3E}">
        <p14:creationId xmlns:p14="http://schemas.microsoft.com/office/powerpoint/2010/main" val="1214358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3039" y="1240970"/>
            <a:ext cx="9431383" cy="4859383"/>
          </a:xfrm>
        </p:spPr>
        <p:txBody>
          <a:bodyPr>
            <a:normAutofit/>
          </a:bodyPr>
          <a:lstStyle/>
          <a:p>
            <a:pPr algn="just"/>
            <a:r>
              <a:rPr lang="en-US" dirty="0" smtClean="0"/>
              <a:t>The ancient Greeks laid the foundations of philosophy, mathematics, physics, history, grammar, sports and physical culture, and they also created poetry, sculpture, architecture and other works of lasting value, so it can be said that the ancient Greek culture is the foundation of the entire culture today.</a:t>
            </a:r>
            <a:endParaRPr lang="ru-RU" dirty="0"/>
          </a:p>
          <a:p>
            <a:pPr algn="just"/>
            <a:r>
              <a:rPr lang="en-US" dirty="0" smtClean="0"/>
              <a:t>What factors influenced this flourishing of culture and medicine?</a:t>
            </a:r>
            <a:endParaRPr lang="sr-Latn-RS" dirty="0" smtClean="0"/>
          </a:p>
          <a:p>
            <a:pPr algn="just"/>
            <a:r>
              <a:rPr lang="en-US" dirty="0" smtClean="0"/>
              <a:t>Among the numerous factors that operated among the ancient Greeks, in contrast to other regions and peoples, are:</a:t>
            </a:r>
            <a:endParaRPr lang="ru-RU" dirty="0"/>
          </a:p>
          <a:p>
            <a:pPr algn="just"/>
            <a:r>
              <a:rPr lang="en-US" dirty="0" smtClean="0"/>
              <a:t>very favorable geographical position of ancient Greece, lush vegetation, and great wealth of ancient Greece;</a:t>
            </a:r>
            <a:endParaRPr lang="ru-RU" dirty="0"/>
          </a:p>
        </p:txBody>
      </p:sp>
    </p:spTree>
    <p:extLst>
      <p:ext uri="{BB962C8B-B14F-4D97-AF65-F5344CB8AC3E}">
        <p14:creationId xmlns:p14="http://schemas.microsoft.com/office/powerpoint/2010/main" val="5400836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orpus Hipocraticu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32502" y="1914144"/>
            <a:ext cx="2929001" cy="336499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a:spLocks noGrp="1" noChangeArrowheads="1"/>
          </p:cNvSpPr>
          <p:nvPr>
            <p:ph type="title"/>
          </p:nvPr>
        </p:nvSpPr>
        <p:spPr/>
        <p:txBody>
          <a:bodyPr>
            <a:noAutofit/>
          </a:bodyPr>
          <a:lstStyle/>
          <a:p>
            <a:pPr marL="365760" lvl="0" indent="-256032">
              <a:lnSpc>
                <a:spcPct val="80000"/>
              </a:lnSpc>
              <a:spcBef>
                <a:spcPct val="20000"/>
              </a:spcBef>
              <a:defRPr/>
            </a:pPr>
            <a:r>
              <a:rPr lang="en-US" sz="2800" b="1" dirty="0" smtClean="0">
                <a:solidFill>
                  <a:schemeClr val="accent6">
                    <a:lumMod val="75000"/>
                  </a:schemeClr>
                </a:solidFill>
                <a:latin typeface="Calibri" pitchFamily="34" charset="0"/>
                <a:ea typeface="+mn-ea"/>
                <a:cs typeface="Calibri" pitchFamily="34" charset="0"/>
              </a:rPr>
              <a:t>Corpus </a:t>
            </a:r>
            <a:r>
              <a:rPr lang="en-US" sz="2800" b="1" dirty="0" err="1" smtClean="0">
                <a:solidFill>
                  <a:schemeClr val="accent6">
                    <a:lumMod val="75000"/>
                  </a:schemeClr>
                </a:solidFill>
                <a:latin typeface="Calibri" pitchFamily="34" charset="0"/>
                <a:ea typeface="+mn-ea"/>
                <a:cs typeface="Calibri" pitchFamily="34" charset="0"/>
              </a:rPr>
              <a:t>Hippocraticum</a:t>
            </a:r>
            <a:r>
              <a:rPr lang="en-US" sz="2800" b="1" dirty="0" smtClean="0">
                <a:solidFill>
                  <a:schemeClr val="accent6">
                    <a:lumMod val="75000"/>
                  </a:schemeClr>
                </a:solidFill>
                <a:latin typeface="Calibri" pitchFamily="34" charset="0"/>
                <a:ea typeface="+mn-ea"/>
                <a:cs typeface="Calibri" pitchFamily="34" charset="0"/>
              </a:rPr>
              <a:t> »Collection of Hippocrates«</a:t>
            </a:r>
            <a:endParaRPr lang="hr-HR" sz="2800" dirty="0">
              <a:solidFill>
                <a:schemeClr val="accent6">
                  <a:lumMod val="75000"/>
                </a:schemeClr>
              </a:solidFill>
              <a:latin typeface="Calibri" pitchFamily="34" charset="0"/>
              <a:cs typeface="Calibri" pitchFamily="34" charset="0"/>
            </a:endParaRPr>
          </a:p>
        </p:txBody>
      </p:sp>
    </p:spTree>
    <p:extLst>
      <p:ext uri="{BB962C8B-B14F-4D97-AF65-F5344CB8AC3E}">
        <p14:creationId xmlns:p14="http://schemas.microsoft.com/office/powerpoint/2010/main" val="16325037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283388" y="1028918"/>
            <a:ext cx="7449312" cy="990600"/>
          </a:xfrm>
        </p:spPr>
        <p:txBody>
          <a:bodyPr>
            <a:noAutofit/>
          </a:bodyPr>
          <a:lstStyle/>
          <a:p>
            <a:pPr marL="365760" lvl="0" indent="-256032">
              <a:lnSpc>
                <a:spcPct val="80000"/>
              </a:lnSpc>
              <a:spcBef>
                <a:spcPct val="20000"/>
              </a:spcBef>
              <a:defRPr/>
            </a:pPr>
            <a:r>
              <a:rPr lang="en-US" sz="2800" b="1" dirty="0" smtClean="0">
                <a:solidFill>
                  <a:schemeClr val="accent6">
                    <a:lumMod val="75000"/>
                  </a:schemeClr>
                </a:solidFill>
                <a:latin typeface="Calibri" pitchFamily="34" charset="0"/>
                <a:ea typeface="+mn-ea"/>
                <a:cs typeface="Calibri" pitchFamily="34" charset="0"/>
              </a:rPr>
              <a:t>Corpus </a:t>
            </a:r>
            <a:r>
              <a:rPr lang="en-US" sz="2800" b="1" dirty="0" err="1" smtClean="0">
                <a:solidFill>
                  <a:schemeClr val="accent6">
                    <a:lumMod val="75000"/>
                  </a:schemeClr>
                </a:solidFill>
                <a:latin typeface="Calibri" pitchFamily="34" charset="0"/>
                <a:ea typeface="+mn-ea"/>
                <a:cs typeface="Calibri" pitchFamily="34" charset="0"/>
              </a:rPr>
              <a:t>Hippocraticum</a:t>
            </a:r>
            <a:r>
              <a:rPr lang="en-US" sz="2800" b="1" dirty="0" smtClean="0">
                <a:solidFill>
                  <a:schemeClr val="accent6">
                    <a:lumMod val="75000"/>
                  </a:schemeClr>
                </a:solidFill>
                <a:latin typeface="Calibri" pitchFamily="34" charset="0"/>
                <a:ea typeface="+mn-ea"/>
                <a:cs typeface="Calibri" pitchFamily="34" charset="0"/>
              </a:rPr>
              <a:t> »Collection of Hippocrates«</a:t>
            </a:r>
            <a:endParaRPr lang="hr-HR" sz="2800" dirty="0">
              <a:solidFill>
                <a:schemeClr val="accent6">
                  <a:lumMod val="75000"/>
                </a:schemeClr>
              </a:solidFill>
              <a:latin typeface="Calibri" pitchFamily="34" charset="0"/>
              <a:cs typeface="Calibri" pitchFamily="34" charset="0"/>
            </a:endParaRPr>
          </a:p>
        </p:txBody>
      </p:sp>
      <p:sp>
        <p:nvSpPr>
          <p:cNvPr id="14339" name="Rectangle 3"/>
          <p:cNvSpPr>
            <a:spLocks noGrp="1" noChangeArrowheads="1"/>
          </p:cNvSpPr>
          <p:nvPr>
            <p:ph idx="1"/>
          </p:nvPr>
        </p:nvSpPr>
        <p:spPr>
          <a:xfrm>
            <a:off x="1841862" y="2495006"/>
            <a:ext cx="8292737" cy="3296193"/>
          </a:xfrm>
        </p:spPr>
        <p:txBody>
          <a:bodyPr>
            <a:normAutofit fontScale="92500" lnSpcReduction="10000"/>
          </a:bodyPr>
          <a:lstStyle/>
          <a:p>
            <a:pPr marL="365760" indent="-256032">
              <a:lnSpc>
                <a:spcPct val="80000"/>
              </a:lnSpc>
              <a:spcAft>
                <a:spcPts val="0"/>
              </a:spcAft>
              <a:buNone/>
              <a:defRPr/>
            </a:pPr>
            <a:r>
              <a:rPr lang="en-US" b="1" dirty="0" smtClean="0">
                <a:latin typeface="Calibri" pitchFamily="34" charset="0"/>
                <a:cs typeface="Calibri" pitchFamily="34" charset="0"/>
              </a:rPr>
              <a:t>"On the holy disease" </a:t>
            </a:r>
            <a:r>
              <a:rPr lang="en-US" dirty="0" smtClean="0">
                <a:latin typeface="Calibri" pitchFamily="34" charset="0"/>
                <a:cs typeface="Calibri" pitchFamily="34" charset="0"/>
              </a:rPr>
              <a:t>– epilepsy</a:t>
            </a:r>
          </a:p>
          <a:p>
            <a:pPr marL="365760" indent="-256032">
              <a:lnSpc>
                <a:spcPct val="80000"/>
              </a:lnSpc>
              <a:spcAft>
                <a:spcPts val="0"/>
              </a:spcAft>
              <a:buNone/>
              <a:defRPr/>
            </a:pPr>
            <a:r>
              <a:rPr lang="en-US" b="1" dirty="0" smtClean="0">
                <a:latin typeface="Calibri" pitchFamily="34" charset="0"/>
                <a:cs typeface="Calibri" pitchFamily="34" charset="0"/>
              </a:rPr>
              <a:t>"About air, water and soil</a:t>
            </a:r>
            <a:r>
              <a:rPr lang="en-US" dirty="0" smtClean="0">
                <a:latin typeface="Calibri" pitchFamily="34" charset="0"/>
                <a:cs typeface="Calibri" pitchFamily="34" charset="0"/>
              </a:rPr>
              <a:t>" - how climatic and geographical factors affect the organism</a:t>
            </a:r>
          </a:p>
          <a:p>
            <a:pPr marL="365760" indent="-256032">
              <a:lnSpc>
                <a:spcPct val="80000"/>
              </a:lnSpc>
              <a:spcAft>
                <a:spcPts val="0"/>
              </a:spcAft>
              <a:buNone/>
              <a:defRPr/>
            </a:pPr>
            <a:r>
              <a:rPr lang="en-US" b="1" dirty="0" smtClean="0">
                <a:latin typeface="Calibri" pitchFamily="34" charset="0"/>
                <a:cs typeface="Calibri" pitchFamily="34" charset="0"/>
              </a:rPr>
              <a:t>" About Diet “</a:t>
            </a:r>
          </a:p>
          <a:p>
            <a:pPr marL="365760" indent="-256032">
              <a:lnSpc>
                <a:spcPct val="80000"/>
              </a:lnSpc>
              <a:spcAft>
                <a:spcPts val="0"/>
              </a:spcAft>
              <a:buNone/>
              <a:defRPr/>
            </a:pPr>
            <a:r>
              <a:rPr lang="en-US" b="1" dirty="0" smtClean="0">
                <a:latin typeface="Calibri" pitchFamily="34" charset="0"/>
                <a:cs typeface="Calibri" pitchFamily="34" charset="0"/>
              </a:rPr>
              <a:t>"On head injuries“</a:t>
            </a:r>
          </a:p>
          <a:p>
            <a:pPr marL="365760" indent="-256032">
              <a:lnSpc>
                <a:spcPct val="80000"/>
              </a:lnSpc>
              <a:spcAft>
                <a:spcPts val="0"/>
              </a:spcAft>
              <a:buNone/>
              <a:defRPr/>
            </a:pPr>
            <a:r>
              <a:rPr lang="en-US" b="1" dirty="0" smtClean="0">
                <a:latin typeface="Calibri" pitchFamily="34" charset="0"/>
                <a:cs typeface="Calibri" pitchFamily="34" charset="0"/>
              </a:rPr>
              <a:t>"Prognostics" </a:t>
            </a:r>
            <a:r>
              <a:rPr lang="en-US" dirty="0" smtClean="0">
                <a:latin typeface="Calibri" pitchFamily="34" charset="0"/>
                <a:cs typeface="Calibri" pitchFamily="34" charset="0"/>
              </a:rPr>
              <a:t>- acute disease prognosis</a:t>
            </a:r>
          </a:p>
          <a:p>
            <a:pPr marL="365760" indent="-256032">
              <a:lnSpc>
                <a:spcPct val="80000"/>
              </a:lnSpc>
              <a:spcAft>
                <a:spcPts val="0"/>
              </a:spcAft>
              <a:buNone/>
              <a:defRPr/>
            </a:pPr>
            <a:r>
              <a:rPr lang="en-US" b="1" dirty="0" smtClean="0">
                <a:latin typeface="Calibri" pitchFamily="34" charset="0"/>
                <a:cs typeface="Calibri" pitchFamily="34" charset="0"/>
              </a:rPr>
              <a:t>"About diet in acute diseases“</a:t>
            </a:r>
          </a:p>
          <a:p>
            <a:pPr marL="365760" indent="-256032">
              <a:lnSpc>
                <a:spcPct val="80000"/>
              </a:lnSpc>
              <a:spcAft>
                <a:spcPts val="0"/>
              </a:spcAft>
              <a:buNone/>
              <a:defRPr/>
            </a:pPr>
            <a:r>
              <a:rPr lang="en-US" b="1" dirty="0" smtClean="0">
                <a:latin typeface="Calibri" pitchFamily="34" charset="0"/>
                <a:cs typeface="Calibri" pitchFamily="34" charset="0"/>
              </a:rPr>
              <a:t>"On epidemics", </a:t>
            </a:r>
            <a:r>
              <a:rPr lang="en-US" dirty="0" smtClean="0">
                <a:latin typeface="Calibri" pitchFamily="34" charset="0"/>
                <a:cs typeface="Calibri" pitchFamily="34" charset="0"/>
              </a:rPr>
              <a:t>2 books</a:t>
            </a:r>
          </a:p>
          <a:p>
            <a:pPr marL="365760" indent="-256032">
              <a:lnSpc>
                <a:spcPct val="80000"/>
              </a:lnSpc>
              <a:spcAft>
                <a:spcPts val="0"/>
              </a:spcAft>
              <a:buNone/>
              <a:defRPr/>
            </a:pPr>
            <a:r>
              <a:rPr lang="en-US" b="1" dirty="0" smtClean="0">
                <a:latin typeface="Calibri" pitchFamily="34" charset="0"/>
                <a:cs typeface="Calibri" pitchFamily="34" charset="0"/>
              </a:rPr>
              <a:t>"On old medicine" </a:t>
            </a:r>
            <a:r>
              <a:rPr lang="en-US" dirty="0" smtClean="0">
                <a:latin typeface="Calibri" pitchFamily="34" charset="0"/>
                <a:cs typeface="Calibri" pitchFamily="34" charset="0"/>
              </a:rPr>
              <a:t>- defense of empirical studies of medicine</a:t>
            </a:r>
          </a:p>
          <a:p>
            <a:pPr marL="365760" indent="-256032">
              <a:lnSpc>
                <a:spcPct val="80000"/>
              </a:lnSpc>
              <a:spcAft>
                <a:spcPts val="0"/>
              </a:spcAft>
              <a:buNone/>
              <a:defRPr/>
            </a:pPr>
            <a:r>
              <a:rPr lang="en-US" b="1" dirty="0" smtClean="0">
                <a:latin typeface="Calibri" pitchFamily="34" charset="0"/>
                <a:cs typeface="Calibri" pitchFamily="34" charset="0"/>
              </a:rPr>
              <a:t>"Aphorisms“</a:t>
            </a:r>
          </a:p>
          <a:p>
            <a:pPr marL="365760" indent="-256032">
              <a:lnSpc>
                <a:spcPct val="80000"/>
              </a:lnSpc>
              <a:spcAft>
                <a:spcPts val="0"/>
              </a:spcAft>
              <a:buNone/>
              <a:defRPr/>
            </a:pPr>
            <a:r>
              <a:rPr lang="en-US" b="1" dirty="0" smtClean="0">
                <a:latin typeface="Calibri" pitchFamily="34" charset="0"/>
                <a:cs typeface="Calibri" pitchFamily="34" charset="0"/>
              </a:rPr>
              <a:t>"About teething"</a:t>
            </a:r>
            <a:endParaRPr lang="hr-HR" b="1" dirty="0">
              <a:latin typeface="Calibri" pitchFamily="34" charset="0"/>
              <a:cs typeface="Calibri" pitchFamily="34" charset="0"/>
            </a:endParaRPr>
          </a:p>
        </p:txBody>
      </p:sp>
    </p:spTree>
    <p:extLst>
      <p:ext uri="{BB962C8B-B14F-4D97-AF65-F5344CB8AC3E}">
        <p14:creationId xmlns:p14="http://schemas.microsoft.com/office/powerpoint/2010/main" val="15164003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15291" y="1097279"/>
            <a:ext cx="9104812" cy="4676503"/>
          </a:xfrm>
        </p:spPr>
        <p:txBody>
          <a:bodyPr>
            <a:normAutofit/>
          </a:bodyPr>
          <a:lstStyle/>
          <a:p>
            <a:pPr algn="just"/>
            <a:r>
              <a:rPr lang="en-US" dirty="0" smtClean="0"/>
              <a:t>Hippocrates' greatest merit is that he separated medicine from religion and philosophical speculations and thus created scientific medicine, and that he created the ethical foundations of medical work.</a:t>
            </a:r>
          </a:p>
          <a:p>
            <a:pPr algn="just"/>
            <a:r>
              <a:rPr lang="en-US" dirty="0" smtClean="0"/>
              <a:t>Theoretically, Hippocratic medicine is based on Empedocles' teaching about the four elements, which correspond to four qualities - cold, warm, dry and moist. </a:t>
            </a:r>
          </a:p>
          <a:p>
            <a:pPr algn="just"/>
            <a:r>
              <a:rPr lang="en-US" dirty="0" smtClean="0"/>
              <a:t>These four elements are the four qualities connected by </a:t>
            </a:r>
            <a:r>
              <a:rPr lang="en-US" dirty="0" err="1" smtClean="0"/>
              <a:t>pneuma</a:t>
            </a:r>
            <a:r>
              <a:rPr lang="en-US" dirty="0" smtClean="0"/>
              <a:t> (breath, soul), whose seat is in the heart, from where it reaches all parts of the body through the blood vessels. </a:t>
            </a:r>
          </a:p>
          <a:p>
            <a:pPr algn="just"/>
            <a:r>
              <a:rPr lang="en-US" dirty="0" err="1" smtClean="0"/>
              <a:t>Pneuma</a:t>
            </a:r>
            <a:r>
              <a:rPr lang="en-US" dirty="0" smtClean="0"/>
              <a:t> is an integral part of air, and with breathing it enters the lungs, and from there it goes to the heart.</a:t>
            </a:r>
            <a:endParaRPr lang="en-US" dirty="0"/>
          </a:p>
        </p:txBody>
      </p:sp>
    </p:spTree>
    <p:extLst>
      <p:ext uri="{BB962C8B-B14F-4D97-AF65-F5344CB8AC3E}">
        <p14:creationId xmlns:p14="http://schemas.microsoft.com/office/powerpoint/2010/main" val="28958249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36470" y="1240971"/>
            <a:ext cx="9470570" cy="4728755"/>
          </a:xfrm>
        </p:spPr>
        <p:txBody>
          <a:bodyPr>
            <a:normAutofit lnSpcReduction="10000"/>
          </a:bodyPr>
          <a:lstStyle/>
          <a:p>
            <a:pPr algn="just"/>
            <a:r>
              <a:rPr lang="en-US" dirty="0" smtClean="0"/>
              <a:t>Hippocrates' medical teaching is based on the theory that the most important components of the organism are four juices: blood, mucus, yellow and black </a:t>
            </a:r>
            <a:r>
              <a:rPr lang="en-US" dirty="0" smtClean="0">
                <a:solidFill>
                  <a:srgbClr val="FF0000"/>
                </a:solidFill>
              </a:rPr>
              <a:t>bile</a:t>
            </a:r>
            <a:r>
              <a:rPr lang="en-US" dirty="0" smtClean="0"/>
              <a:t>, which also have four qualities (hot, cold, dry, moist).</a:t>
            </a:r>
          </a:p>
          <a:p>
            <a:pPr algn="just"/>
            <a:r>
              <a:rPr lang="en-US" dirty="0" smtClean="0"/>
              <a:t>Life processes primarily depend on these body juices - if they are properly mixed, a person is healthy, and if there is a disturbance in the ratio of juices, disease occurs.</a:t>
            </a:r>
          </a:p>
          <a:p>
            <a:pPr algn="just"/>
            <a:r>
              <a:rPr lang="en-US" dirty="0" smtClean="0"/>
              <a:t>This kind of medicine is called </a:t>
            </a:r>
            <a:r>
              <a:rPr lang="en-US" dirty="0" err="1" smtClean="0"/>
              <a:t>humoral</a:t>
            </a:r>
            <a:r>
              <a:rPr lang="en-US" dirty="0" smtClean="0"/>
              <a:t> (humor = liquid, moisture, juice).Mutual relations of bodily juices are regulated by a special force - </a:t>
            </a:r>
            <a:r>
              <a:rPr lang="en-US" dirty="0" err="1" smtClean="0"/>
              <a:t>physis</a:t>
            </a:r>
            <a:r>
              <a:rPr lang="en-US" dirty="0" smtClean="0"/>
              <a:t>, as Hippocrates himself calls it. </a:t>
            </a:r>
          </a:p>
          <a:p>
            <a:pPr algn="just"/>
            <a:r>
              <a:rPr lang="en-US" dirty="0" smtClean="0"/>
              <a:t>This Hippocratic theory is the first attempt to theoretically explain the events in a healthy and diseased organism, and it was a scientific position in medicine for centuries, until the 18th century.</a:t>
            </a:r>
            <a:endParaRPr lang="en-US" dirty="0"/>
          </a:p>
        </p:txBody>
      </p:sp>
    </p:spTree>
    <p:extLst>
      <p:ext uri="{BB962C8B-B14F-4D97-AF65-F5344CB8AC3E}">
        <p14:creationId xmlns:p14="http://schemas.microsoft.com/office/powerpoint/2010/main" val="21845331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2046" y="2586446"/>
            <a:ext cx="8961119" cy="2756263"/>
          </a:xfrm>
        </p:spPr>
        <p:txBody>
          <a:bodyPr>
            <a:normAutofit/>
          </a:bodyPr>
          <a:lstStyle/>
          <a:p>
            <a:pPr algn="just"/>
            <a:r>
              <a:rPr lang="en-US" dirty="0" smtClean="0"/>
              <a:t>For Hippocrates, the most important thing in medicine is observation and experience. According to him, there is no such thing as a disease, only a sick person - he observes the human organism as a whole.</a:t>
            </a:r>
          </a:p>
          <a:p>
            <a:pPr algn="just"/>
            <a:r>
              <a:rPr lang="en-US" dirty="0" smtClean="0"/>
              <a:t>He does not seek to diagnose the disease, but to discover the symptoms of the disease, in which he was unsurpassed.</a:t>
            </a:r>
          </a:p>
          <a:p>
            <a:pPr algn="just"/>
            <a:r>
              <a:rPr lang="en-US" dirty="0" smtClean="0"/>
              <a:t>The aim of the patient examination is to detect symptoms.</a:t>
            </a:r>
            <a:endParaRPr lang="en-US" dirty="0"/>
          </a:p>
        </p:txBody>
      </p:sp>
    </p:spTree>
    <p:extLst>
      <p:ext uri="{BB962C8B-B14F-4D97-AF65-F5344CB8AC3E}">
        <p14:creationId xmlns:p14="http://schemas.microsoft.com/office/powerpoint/2010/main" val="86726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3223" y="2497209"/>
            <a:ext cx="9575074" cy="3590082"/>
          </a:xfrm>
        </p:spPr>
        <p:txBody>
          <a:bodyPr/>
          <a:lstStyle/>
          <a:p>
            <a:pPr algn="just"/>
            <a:r>
              <a:rPr lang="en-US" dirty="0" smtClean="0"/>
              <a:t>He himself described numerous symptoms that still bear his name today - </a:t>
            </a:r>
            <a:r>
              <a:rPr lang="en-US" dirty="0" err="1" smtClean="0">
                <a:solidFill>
                  <a:srgbClr val="FF0000"/>
                </a:solidFill>
              </a:rPr>
              <a:t>succusio</a:t>
            </a:r>
            <a:r>
              <a:rPr lang="en-US" dirty="0" smtClean="0">
                <a:solidFill>
                  <a:srgbClr val="FF0000"/>
                </a:solidFill>
              </a:rPr>
              <a:t> </a:t>
            </a:r>
            <a:r>
              <a:rPr lang="en-US" dirty="0" err="1" smtClean="0">
                <a:solidFill>
                  <a:srgbClr val="FF0000"/>
                </a:solidFill>
              </a:rPr>
              <a:t>Hyppocraticus</a:t>
            </a:r>
            <a:r>
              <a:rPr lang="en-US" dirty="0" smtClean="0">
                <a:solidFill>
                  <a:srgbClr val="FF0000"/>
                </a:solidFill>
              </a:rPr>
              <a:t>, </a:t>
            </a:r>
            <a:r>
              <a:rPr lang="en-US" dirty="0" err="1" smtClean="0">
                <a:solidFill>
                  <a:srgbClr val="FF0000"/>
                </a:solidFill>
              </a:rPr>
              <a:t>digiti</a:t>
            </a:r>
            <a:r>
              <a:rPr lang="en-US" dirty="0" smtClean="0">
                <a:solidFill>
                  <a:srgbClr val="FF0000"/>
                </a:solidFill>
              </a:rPr>
              <a:t> </a:t>
            </a:r>
            <a:r>
              <a:rPr lang="en-US" dirty="0" err="1" smtClean="0">
                <a:solidFill>
                  <a:srgbClr val="FF0000"/>
                </a:solidFill>
              </a:rPr>
              <a:t>Hippocratici</a:t>
            </a:r>
            <a:r>
              <a:rPr lang="en-US" dirty="0" smtClean="0">
                <a:solidFill>
                  <a:srgbClr val="FF0000"/>
                </a:solidFill>
              </a:rPr>
              <a:t>, </a:t>
            </a:r>
            <a:r>
              <a:rPr lang="en-US" dirty="0" err="1" smtClean="0">
                <a:solidFill>
                  <a:srgbClr val="FF0000"/>
                </a:solidFill>
              </a:rPr>
              <a:t>facies</a:t>
            </a:r>
            <a:r>
              <a:rPr lang="en-US" dirty="0" smtClean="0">
                <a:solidFill>
                  <a:srgbClr val="FF0000"/>
                </a:solidFill>
              </a:rPr>
              <a:t> </a:t>
            </a:r>
            <a:r>
              <a:rPr lang="en-US" dirty="0" err="1" smtClean="0">
                <a:solidFill>
                  <a:srgbClr val="FF0000"/>
                </a:solidFill>
              </a:rPr>
              <a:t>Hippocratica</a:t>
            </a:r>
            <a:r>
              <a:rPr lang="en-US" dirty="0" smtClean="0"/>
              <a:t> (faithful description of the face of a dying patient), called </a:t>
            </a:r>
            <a:r>
              <a:rPr lang="en-US" dirty="0" err="1" smtClean="0"/>
              <a:t>mitra</a:t>
            </a:r>
            <a:r>
              <a:rPr lang="en-US" dirty="0" smtClean="0"/>
              <a:t> </a:t>
            </a:r>
            <a:r>
              <a:rPr lang="en-US" dirty="0" err="1" smtClean="0"/>
              <a:t>hippocratica</a:t>
            </a:r>
            <a:r>
              <a:rPr lang="en-US" dirty="0" smtClean="0"/>
              <a:t>.</a:t>
            </a:r>
          </a:p>
          <a:p>
            <a:pPr algn="just"/>
            <a:r>
              <a:rPr lang="en-US" dirty="0" smtClean="0"/>
              <a:t>Precisely, this kind of careful observation of the patient and the observation of even the smallest symptom of the disease served him for the prognosis, which was extremely important for him.</a:t>
            </a:r>
            <a:endParaRPr lang="en-US" dirty="0"/>
          </a:p>
        </p:txBody>
      </p:sp>
    </p:spTree>
    <p:extLst>
      <p:ext uri="{BB962C8B-B14F-4D97-AF65-F5344CB8AC3E}">
        <p14:creationId xmlns:p14="http://schemas.microsoft.com/office/powerpoint/2010/main" val="34305210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45474" y="2561191"/>
            <a:ext cx="9522823" cy="3160340"/>
          </a:xfrm>
        </p:spPr>
        <p:txBody>
          <a:bodyPr>
            <a:normAutofit/>
          </a:bodyPr>
          <a:lstStyle/>
          <a:p>
            <a:pPr algn="just"/>
            <a:r>
              <a:rPr lang="en-US" dirty="0" smtClean="0"/>
              <a:t>For Hippocrates, disease is a natural phenomenon, and therefore can only have natural causes. He and his students and followers knew all etiological factors - climatic, atmospheric, wrong diet, unhealthy water, poisoning, cold, mental excitement, heredity, miasmatic vapors, retention of proteins in the body.</a:t>
            </a:r>
            <a:endParaRPr lang="en-US" dirty="0"/>
          </a:p>
        </p:txBody>
      </p:sp>
    </p:spTree>
    <p:extLst>
      <p:ext uri="{BB962C8B-B14F-4D97-AF65-F5344CB8AC3E}">
        <p14:creationId xmlns:p14="http://schemas.microsoft.com/office/powerpoint/2010/main" val="9025972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3223" y="875212"/>
            <a:ext cx="9601200" cy="5042262"/>
          </a:xfrm>
        </p:spPr>
        <p:txBody>
          <a:bodyPr/>
          <a:lstStyle/>
          <a:p>
            <a:pPr algn="just"/>
            <a:r>
              <a:rPr lang="en-US" dirty="0" smtClean="0"/>
              <a:t>His therapy is also in accordance with </a:t>
            </a:r>
            <a:r>
              <a:rPr lang="en-US" dirty="0" err="1" smtClean="0"/>
              <a:t>humoral</a:t>
            </a:r>
            <a:r>
              <a:rPr lang="en-US" dirty="0" smtClean="0"/>
              <a:t> medical theory. Namely, Hippocrates wants to increase the body's resistance through therapy, in order to restore disturbed health. He believes in the healing power of nature (</a:t>
            </a:r>
            <a:r>
              <a:rPr lang="en-US" dirty="0" err="1" smtClean="0"/>
              <a:t>vis</a:t>
            </a:r>
            <a:r>
              <a:rPr lang="en-US" dirty="0" smtClean="0"/>
              <a:t> </a:t>
            </a:r>
            <a:r>
              <a:rPr lang="en-US" dirty="0" err="1" smtClean="0"/>
              <a:t>medicatrix</a:t>
            </a:r>
            <a:r>
              <a:rPr lang="en-US" dirty="0" smtClean="0"/>
              <a:t> </a:t>
            </a:r>
            <a:r>
              <a:rPr lang="en-US" dirty="0" err="1" smtClean="0"/>
              <a:t>naturae</a:t>
            </a:r>
            <a:r>
              <a:rPr lang="en-US" dirty="0" smtClean="0"/>
              <a:t>).</a:t>
            </a:r>
          </a:p>
          <a:p>
            <a:pPr algn="just"/>
            <a:r>
              <a:rPr lang="en-US" dirty="0" smtClean="0"/>
              <a:t>The therapy even supports the disease, especially the acute one, because the regulatory force (</a:t>
            </a:r>
            <a:r>
              <a:rPr lang="en-US" dirty="0" err="1" smtClean="0"/>
              <a:t>lysis</a:t>
            </a:r>
            <a:r>
              <a:rPr lang="en-US" dirty="0" smtClean="0"/>
              <a:t>) tries to turn harmful substances into harmless substances by cooking (</a:t>
            </a:r>
            <a:r>
              <a:rPr lang="en-US" dirty="0" err="1" smtClean="0"/>
              <a:t>pepsis</a:t>
            </a:r>
            <a:r>
              <a:rPr lang="en-US" dirty="0" smtClean="0"/>
              <a:t>) and expel them from the body. High temperature and fever is an expression of the effort to destroy harmful substances whose excretion takes place in the form of crises, which occur in the so-called critical days - seven-day periods.</a:t>
            </a:r>
            <a:endParaRPr lang="en-US" dirty="0"/>
          </a:p>
        </p:txBody>
      </p:sp>
    </p:spTree>
    <p:extLst>
      <p:ext uri="{BB962C8B-B14F-4D97-AF65-F5344CB8AC3E}">
        <p14:creationId xmlns:p14="http://schemas.microsoft.com/office/powerpoint/2010/main" val="21181679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23406" y="2610829"/>
            <a:ext cx="9836331" cy="3097640"/>
          </a:xfrm>
        </p:spPr>
        <p:txBody>
          <a:bodyPr/>
          <a:lstStyle/>
          <a:p>
            <a:pPr algn="just"/>
            <a:r>
              <a:rPr lang="en-US" dirty="0" smtClean="0"/>
              <a:t>Hippocrates treats, i.e. increases the strength of the organism, with medicinal plants that he gives in the form of decoctions, boiled barley, honey water, diuretic and purgative agents, vomiting and sweating agents, then performs </a:t>
            </a:r>
            <a:r>
              <a:rPr lang="en-US" dirty="0" err="1" smtClean="0"/>
              <a:t>venesection</a:t>
            </a:r>
            <a:r>
              <a:rPr lang="en-US" dirty="0" smtClean="0"/>
              <a:t>, prescribes baths, prescribes diet therapy. There is no </a:t>
            </a:r>
            <a:r>
              <a:rPr lang="en-US" dirty="0" err="1" smtClean="0"/>
              <a:t>schematism</a:t>
            </a:r>
            <a:r>
              <a:rPr lang="en-US" dirty="0" smtClean="0"/>
              <a:t> but individually adapted to each patient.</a:t>
            </a:r>
            <a:endParaRPr lang="en-US" dirty="0"/>
          </a:p>
        </p:txBody>
      </p:sp>
    </p:spTree>
    <p:extLst>
      <p:ext uri="{BB962C8B-B14F-4D97-AF65-F5344CB8AC3E}">
        <p14:creationId xmlns:p14="http://schemas.microsoft.com/office/powerpoint/2010/main" val="9228124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9166" y="2625634"/>
            <a:ext cx="9287691" cy="3082835"/>
          </a:xfrm>
        </p:spPr>
        <p:txBody>
          <a:bodyPr/>
          <a:lstStyle/>
          <a:p>
            <a:pPr algn="just"/>
            <a:r>
              <a:rPr lang="en-US" dirty="0" smtClean="0"/>
              <a:t>The works of Hippocrates and Hippocratic medicine have not lost their importance and value even today, which is confirmed by the fact that numerous discussions and studies written in recent years could fill an entire library.</a:t>
            </a:r>
          </a:p>
          <a:p>
            <a:pPr algn="just"/>
            <a:r>
              <a:rPr lang="en-US" dirty="0" smtClean="0"/>
              <a:t>In times when numerous medical systems and teachings were overthrown, Hippocrates' medicine remained untouched, and Hippocrates is rightly called the "father of medicine".</a:t>
            </a:r>
            <a:endParaRPr lang="en-US" dirty="0"/>
          </a:p>
        </p:txBody>
      </p:sp>
    </p:spTree>
    <p:extLst>
      <p:ext uri="{BB962C8B-B14F-4D97-AF65-F5344CB8AC3E}">
        <p14:creationId xmlns:p14="http://schemas.microsoft.com/office/powerpoint/2010/main" val="19244849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45921" y="966651"/>
            <a:ext cx="8712926" cy="5068388"/>
          </a:xfrm>
        </p:spPr>
        <p:txBody>
          <a:bodyPr>
            <a:normAutofit/>
          </a:bodyPr>
          <a:lstStyle/>
          <a:p>
            <a:pPr algn="just"/>
            <a:r>
              <a:rPr lang="en-US" dirty="0" smtClean="0">
                <a:solidFill>
                  <a:schemeClr val="tx1"/>
                </a:solidFill>
              </a:rPr>
              <a:t>developed seafaring and supremacy on the seas, which conditioned lively trade ties with countries where the culture was already developed earlier; the tendency of the ancient Greeks to observe nature and man and their critical way of thinking;</a:t>
            </a:r>
          </a:p>
          <a:p>
            <a:pPr algn="just"/>
            <a:r>
              <a:rPr lang="en-US" dirty="0" smtClean="0">
                <a:solidFill>
                  <a:schemeClr val="tx1"/>
                </a:solidFill>
              </a:rPr>
              <a:t>developed democracy, freedom of thought, research, which was not restrained by the state or religion.</a:t>
            </a:r>
          </a:p>
          <a:p>
            <a:pPr algn="just"/>
            <a:r>
              <a:rPr lang="en-US" dirty="0" smtClean="0">
                <a:solidFill>
                  <a:schemeClr val="tx1"/>
                </a:solidFill>
              </a:rPr>
              <a:t> In contrast to Babylon or Egypt, in ancient Greece there was never absolute power of a monarch, who would hinder progress with his authority, but every city was a state in which every individual enjoyed all the freedoms. </a:t>
            </a:r>
          </a:p>
          <a:p>
            <a:pPr algn="just"/>
            <a:r>
              <a:rPr lang="en-US" dirty="0" smtClean="0">
                <a:solidFill>
                  <a:schemeClr val="tx1"/>
                </a:solidFill>
              </a:rPr>
              <a:t>In the same way, religion did not have a decisive influence on science or art.</a:t>
            </a:r>
            <a:endParaRPr lang="en-US" dirty="0">
              <a:solidFill>
                <a:schemeClr val="tx1"/>
              </a:solidFill>
            </a:endParaRPr>
          </a:p>
        </p:txBody>
      </p:sp>
    </p:spTree>
    <p:extLst>
      <p:ext uri="{BB962C8B-B14F-4D97-AF65-F5344CB8AC3E}">
        <p14:creationId xmlns:p14="http://schemas.microsoft.com/office/powerpoint/2010/main" val="15584715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3455" y="2402543"/>
            <a:ext cx="9286993" cy="1202485"/>
          </a:xfrm>
        </p:spPr>
        <p:txBody>
          <a:bodyPr>
            <a:normAutofit/>
          </a:bodyPr>
          <a:lstStyle/>
          <a:p>
            <a:r>
              <a:rPr lang="en-US" dirty="0" smtClean="0"/>
              <a:t>Post-Hippocratic medicine</a:t>
            </a:r>
            <a:endParaRPr lang="en-US" dirty="0"/>
          </a:p>
        </p:txBody>
      </p:sp>
    </p:spTree>
    <p:extLst>
      <p:ext uri="{BB962C8B-B14F-4D97-AF65-F5344CB8AC3E}">
        <p14:creationId xmlns:p14="http://schemas.microsoft.com/office/powerpoint/2010/main" val="805127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599" y="2611702"/>
            <a:ext cx="9470572" cy="2508938"/>
          </a:xfrm>
        </p:spPr>
        <p:txBody>
          <a:bodyPr/>
          <a:lstStyle/>
          <a:p>
            <a:pPr algn="just"/>
            <a:r>
              <a:rPr lang="en-US" dirty="0" smtClean="0"/>
              <a:t>Hippocrates' studies were continued by his sons </a:t>
            </a:r>
            <a:r>
              <a:rPr lang="en-US" dirty="0" err="1" smtClean="0"/>
              <a:t>Thessalus</a:t>
            </a:r>
            <a:r>
              <a:rPr lang="en-US" dirty="0" smtClean="0"/>
              <a:t> and </a:t>
            </a:r>
            <a:r>
              <a:rPr lang="en-US" dirty="0" err="1" smtClean="0"/>
              <a:t>Drakon</a:t>
            </a:r>
            <a:r>
              <a:rPr lang="en-US" dirty="0" smtClean="0"/>
              <a:t>, and by his son-in-law </a:t>
            </a:r>
            <a:r>
              <a:rPr lang="en-US" dirty="0" err="1" smtClean="0"/>
              <a:t>Palib</a:t>
            </a:r>
            <a:r>
              <a:rPr lang="en-US" dirty="0" smtClean="0"/>
              <a:t>, who was also the head of the medical school in Kos and who was especially involved in embryological research.</a:t>
            </a:r>
            <a:endParaRPr lang="en-US" dirty="0"/>
          </a:p>
          <a:p>
            <a:endParaRPr lang="en-US" dirty="0"/>
          </a:p>
        </p:txBody>
      </p:sp>
    </p:spTree>
    <p:extLst>
      <p:ext uri="{BB962C8B-B14F-4D97-AF65-F5344CB8AC3E}">
        <p14:creationId xmlns:p14="http://schemas.microsoft.com/office/powerpoint/2010/main" val="33497383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45474" y="2505456"/>
            <a:ext cx="9601200" cy="3385893"/>
          </a:xfrm>
        </p:spPr>
        <p:txBody>
          <a:bodyPr/>
          <a:lstStyle/>
          <a:p>
            <a:pPr algn="just"/>
            <a:r>
              <a:rPr lang="en-US" dirty="0" smtClean="0"/>
              <a:t>In addition to the medical school in Kos, at that time (4th century B.C.) there were still schools in Cnidus and the Sicilian school. At the head of the school in Cnidus was </a:t>
            </a:r>
            <a:r>
              <a:rPr lang="en-US" dirty="0" err="1" smtClean="0"/>
              <a:t>Chrysippus</a:t>
            </a:r>
            <a:r>
              <a:rPr lang="en-US" dirty="0" smtClean="0"/>
              <a:t>, a student of </a:t>
            </a:r>
            <a:r>
              <a:rPr lang="en-US" dirty="0" err="1" smtClean="0"/>
              <a:t>Erasistratus</a:t>
            </a:r>
            <a:r>
              <a:rPr lang="en-US" dirty="0" smtClean="0"/>
              <a:t> (at one time he was the physician of the Egyptian king), who rejected </a:t>
            </a:r>
            <a:r>
              <a:rPr lang="en-US" dirty="0" err="1" smtClean="0"/>
              <a:t>venesection</a:t>
            </a:r>
            <a:r>
              <a:rPr lang="en-US" dirty="0" smtClean="0"/>
              <a:t>, wrote a book about vegetables and their medicinal uses. He especially recommended cabbage as food and for poultices.</a:t>
            </a:r>
            <a:endParaRPr lang="en-US" dirty="0"/>
          </a:p>
        </p:txBody>
      </p:sp>
    </p:spTree>
    <p:extLst>
      <p:ext uri="{BB962C8B-B14F-4D97-AF65-F5344CB8AC3E}">
        <p14:creationId xmlns:p14="http://schemas.microsoft.com/office/powerpoint/2010/main" val="215480081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19350" y="1260130"/>
            <a:ext cx="9457508" cy="4383024"/>
          </a:xfrm>
        </p:spPr>
        <p:txBody>
          <a:bodyPr>
            <a:normAutofit/>
          </a:bodyPr>
          <a:lstStyle/>
          <a:p>
            <a:pPr algn="just"/>
            <a:r>
              <a:rPr lang="en-US" dirty="0" smtClean="0"/>
              <a:t>After Hippocrates' death, a special medical school was created - the Dogmatic School, which based its teaching on Hippocrates' medicine, which they consider an infallible dogma. </a:t>
            </a:r>
          </a:p>
          <a:p>
            <a:pPr algn="just"/>
            <a:r>
              <a:rPr lang="en-US" dirty="0" smtClean="0"/>
              <a:t>However, this position itself represents a departure from Hippocrates' medicine.  </a:t>
            </a:r>
          </a:p>
          <a:p>
            <a:pPr algn="just"/>
            <a:r>
              <a:rPr lang="en-US" dirty="0" smtClean="0"/>
              <a:t>His basic thought is scientific doubt and critical approach, as a decision of a scientific mission.</a:t>
            </a:r>
          </a:p>
          <a:p>
            <a:pPr algn="just"/>
            <a:r>
              <a:rPr lang="en-US" dirty="0" smtClean="0"/>
              <a:t> Of the dogmatists, about whom not much is known, the most famous are </a:t>
            </a:r>
            <a:r>
              <a:rPr lang="en-US" dirty="0" err="1" smtClean="0"/>
              <a:t>Diocles</a:t>
            </a:r>
            <a:r>
              <a:rPr lang="en-US" dirty="0" smtClean="0"/>
              <a:t>, </a:t>
            </a:r>
            <a:r>
              <a:rPr lang="en-US" dirty="0" err="1" smtClean="0"/>
              <a:t>Praxagoras</a:t>
            </a:r>
            <a:r>
              <a:rPr lang="en-US" dirty="0" smtClean="0"/>
              <a:t> and </a:t>
            </a:r>
            <a:r>
              <a:rPr lang="en-US" dirty="0" err="1" smtClean="0"/>
              <a:t>Chrysippus</a:t>
            </a:r>
            <a:r>
              <a:rPr lang="en-US" dirty="0" smtClean="0"/>
              <a:t>.</a:t>
            </a:r>
            <a:endParaRPr lang="en-US" dirty="0"/>
          </a:p>
          <a:p>
            <a:endParaRPr lang="en-US" dirty="0"/>
          </a:p>
        </p:txBody>
      </p:sp>
    </p:spTree>
    <p:extLst>
      <p:ext uri="{BB962C8B-B14F-4D97-AF65-F5344CB8AC3E}">
        <p14:creationId xmlns:p14="http://schemas.microsoft.com/office/powerpoint/2010/main" val="21246311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27910" y="2638697"/>
            <a:ext cx="9653450" cy="3265714"/>
          </a:xfrm>
        </p:spPr>
        <p:txBody>
          <a:bodyPr>
            <a:normAutofit/>
          </a:bodyPr>
          <a:lstStyle/>
          <a:p>
            <a:pPr algn="just"/>
            <a:r>
              <a:rPr lang="en-US" dirty="0" err="1" smtClean="0"/>
              <a:t>Dioklos</a:t>
            </a:r>
            <a:r>
              <a:rPr lang="en-US" dirty="0" smtClean="0"/>
              <a:t> (first half of the 4th century B.C.) was particularly concerned with anatomy, embryology, gynecology and obstetrics, but also with hygiene and is considered to be the greatest hygienist of antiquity.  His fame was so great that he was called "the second Hippocrates".</a:t>
            </a:r>
          </a:p>
          <a:p>
            <a:pPr algn="just"/>
            <a:r>
              <a:rPr lang="en-US" dirty="0" err="1" smtClean="0"/>
              <a:t>Dioklos</a:t>
            </a:r>
            <a:r>
              <a:rPr lang="en-US" dirty="0" smtClean="0"/>
              <a:t> was the first to write an anatomical book "Anatomy". He described embryos from 27 to 40 days. He believed that both parents participate in the creation of the embryo (unlike Aristotle).</a:t>
            </a:r>
            <a:endParaRPr lang="en-US" dirty="0"/>
          </a:p>
        </p:txBody>
      </p:sp>
    </p:spTree>
    <p:extLst>
      <p:ext uri="{BB962C8B-B14F-4D97-AF65-F5344CB8AC3E}">
        <p14:creationId xmlns:p14="http://schemas.microsoft.com/office/powerpoint/2010/main" val="130606315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7280" y="2468879"/>
            <a:ext cx="9784080" cy="3122023"/>
          </a:xfrm>
        </p:spPr>
        <p:txBody>
          <a:bodyPr>
            <a:normAutofit/>
          </a:bodyPr>
          <a:lstStyle/>
          <a:p>
            <a:pPr algn="just"/>
            <a:r>
              <a:rPr lang="en-US" dirty="0" err="1" smtClean="0"/>
              <a:t>Praxagoras</a:t>
            </a:r>
            <a:r>
              <a:rPr lang="en-US" dirty="0" smtClean="0"/>
              <a:t> (about 330 B.C.) is the successor of </a:t>
            </a:r>
            <a:r>
              <a:rPr lang="en-US" dirty="0" err="1" smtClean="0"/>
              <a:t>Diocles</a:t>
            </a:r>
            <a:r>
              <a:rPr lang="en-US" dirty="0" smtClean="0"/>
              <a:t> at the head of the Dogmatic School. He especially excelled as an anatomist and surgeon.</a:t>
            </a:r>
          </a:p>
          <a:p>
            <a:pPr algn="just"/>
            <a:r>
              <a:rPr lang="en-US" dirty="0" smtClean="0"/>
              <a:t>He was the first to completely and clearly differentiate between arteries and veins, but he believed that veins contain blood and arteries contain </a:t>
            </a:r>
            <a:r>
              <a:rPr lang="en-US" dirty="0" err="1" smtClean="0"/>
              <a:t>pneuma</a:t>
            </a:r>
            <a:r>
              <a:rPr lang="en-US" dirty="0" smtClean="0"/>
              <a:t>.  He was the first Greek physician to study the pulse.  He is also known for being the teacher of the great anatomist </a:t>
            </a:r>
            <a:r>
              <a:rPr lang="en-US" dirty="0" err="1" smtClean="0"/>
              <a:t>Herophilus</a:t>
            </a:r>
            <a:r>
              <a:rPr lang="en-US" dirty="0" smtClean="0"/>
              <a:t>.</a:t>
            </a:r>
            <a:endParaRPr lang="en-US" dirty="0"/>
          </a:p>
        </p:txBody>
      </p:sp>
    </p:spTree>
    <p:extLst>
      <p:ext uri="{BB962C8B-B14F-4D97-AF65-F5344CB8AC3E}">
        <p14:creationId xmlns:p14="http://schemas.microsoft.com/office/powerpoint/2010/main" val="139445782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36470" y="2599508"/>
            <a:ext cx="9666513" cy="2978331"/>
          </a:xfrm>
        </p:spPr>
        <p:txBody>
          <a:bodyPr>
            <a:normAutofit/>
          </a:bodyPr>
          <a:lstStyle/>
          <a:p>
            <a:pPr algn="just"/>
            <a:r>
              <a:rPr lang="en-US" dirty="0" smtClean="0"/>
              <a:t>When one takes into account that the most famous dogmatists (</a:t>
            </a:r>
            <a:r>
              <a:rPr lang="en-US" dirty="0" err="1" smtClean="0"/>
              <a:t>Praxagoras</a:t>
            </a:r>
            <a:r>
              <a:rPr lang="en-US" dirty="0" smtClean="0"/>
              <a:t> and </a:t>
            </a:r>
            <a:r>
              <a:rPr lang="en-US" dirty="0" err="1" smtClean="0"/>
              <a:t>Chrysippus</a:t>
            </a:r>
            <a:r>
              <a:rPr lang="en-US" dirty="0" smtClean="0"/>
              <a:t>) were teachers of the most famous doctors of the Alexandrian school (</a:t>
            </a:r>
            <a:r>
              <a:rPr lang="en-US" dirty="0" err="1" smtClean="0"/>
              <a:t>Herophilus</a:t>
            </a:r>
            <a:r>
              <a:rPr lang="en-US" dirty="0" smtClean="0"/>
              <a:t> and </a:t>
            </a:r>
            <a:r>
              <a:rPr lang="en-US" dirty="0" err="1" smtClean="0"/>
              <a:t>Erasistratus</a:t>
            </a:r>
            <a:r>
              <a:rPr lang="en-US" dirty="0" smtClean="0"/>
              <a:t>), it follows that the Dogmatic school was indirectly the forerunner of the Alexandrian school which, after a century of stagnation, represents a new brilliant period in the history of medicine.</a:t>
            </a:r>
            <a:endParaRPr lang="en-US" dirty="0"/>
          </a:p>
        </p:txBody>
      </p:sp>
    </p:spTree>
    <p:extLst>
      <p:ext uri="{BB962C8B-B14F-4D97-AF65-F5344CB8AC3E}">
        <p14:creationId xmlns:p14="http://schemas.microsoft.com/office/powerpoint/2010/main" val="196510221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3223" y="2521131"/>
            <a:ext cx="9418320" cy="2586446"/>
          </a:xfrm>
        </p:spPr>
        <p:txBody>
          <a:bodyPr>
            <a:normAutofit/>
          </a:bodyPr>
          <a:lstStyle/>
          <a:p>
            <a:pPr algn="just"/>
            <a:r>
              <a:rPr lang="en-US" dirty="0" smtClean="0"/>
              <a:t>The Alexandrian school did not only use the teachings of Hippocrates, but also used the knowledge and discoveries of other doctors, as well as naturalists and philosophers, the most significant of which are Plato and Aristotle, who had the greatest influence on the development of science and culture of that era.</a:t>
            </a:r>
            <a:endParaRPr lang="en-US" dirty="0"/>
          </a:p>
        </p:txBody>
      </p:sp>
    </p:spTree>
    <p:extLst>
      <p:ext uri="{BB962C8B-B14F-4D97-AF65-F5344CB8AC3E}">
        <p14:creationId xmlns:p14="http://schemas.microsoft.com/office/powerpoint/2010/main" val="5103874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4846" y="2547256"/>
            <a:ext cx="9836331" cy="3239589"/>
          </a:xfrm>
        </p:spPr>
        <p:txBody>
          <a:bodyPr>
            <a:normAutofit/>
          </a:bodyPr>
          <a:lstStyle/>
          <a:p>
            <a:pPr algn="just"/>
            <a:r>
              <a:rPr lang="en-US" dirty="0" smtClean="0"/>
              <a:t>Plato (427-347 B.C.) is the greatest Greek thinker of his time.</a:t>
            </a:r>
          </a:p>
          <a:p>
            <a:pPr algn="just"/>
            <a:r>
              <a:rPr lang="en-US" dirty="0" smtClean="0"/>
              <a:t>He is the creator of the science of immateriality and immortality of the soul. He was not only an opponent of materialism, but also of democracy, believing that the best is an aristocratic social order.</a:t>
            </a:r>
          </a:p>
          <a:p>
            <a:pPr algn="just"/>
            <a:r>
              <a:rPr lang="en-US" dirty="0" smtClean="0"/>
              <a:t>His importance is also for medicine, where he introduced an idealistic interpretation of physiological processes, which Galen would later accept, and it can be said that his influence was negative.</a:t>
            </a:r>
            <a:endParaRPr lang="en-US" dirty="0"/>
          </a:p>
        </p:txBody>
      </p:sp>
    </p:spTree>
    <p:extLst>
      <p:ext uri="{BB962C8B-B14F-4D97-AF65-F5344CB8AC3E}">
        <p14:creationId xmlns:p14="http://schemas.microsoft.com/office/powerpoint/2010/main" val="356425197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4846" y="2717074"/>
            <a:ext cx="9823268" cy="3135086"/>
          </a:xfrm>
        </p:spPr>
        <p:txBody>
          <a:bodyPr/>
          <a:lstStyle/>
          <a:p>
            <a:pPr algn="just"/>
            <a:r>
              <a:rPr lang="en-US" dirty="0" smtClean="0"/>
              <a:t>In fact, Plato believed that, in addition to the immortal soul, there are also three mortal souls - the intellectual one with its seat in the brain, the sensitive one whose seat is in the heart and the vegetative one in the liver, which governs nutrition. Galen based his teaching on the three </a:t>
            </a:r>
            <a:r>
              <a:rPr lang="en-US" dirty="0" err="1" smtClean="0"/>
              <a:t>spiritus</a:t>
            </a:r>
            <a:r>
              <a:rPr lang="en-US" dirty="0" smtClean="0"/>
              <a:t> on this idealistic philosophy. Plato believed that treating the chronically ill is socially harmful, because it keeps useless members of society alive.</a:t>
            </a:r>
            <a:endParaRPr lang="en-US" dirty="0"/>
          </a:p>
        </p:txBody>
      </p:sp>
    </p:spTree>
    <p:extLst>
      <p:ext uri="{BB962C8B-B14F-4D97-AF65-F5344CB8AC3E}">
        <p14:creationId xmlns:p14="http://schemas.microsoft.com/office/powerpoint/2010/main" val="26659709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32858" y="1149531"/>
            <a:ext cx="8856616" cy="5016138"/>
          </a:xfrm>
        </p:spPr>
        <p:txBody>
          <a:bodyPr>
            <a:noAutofit/>
          </a:bodyPr>
          <a:lstStyle/>
          <a:p>
            <a:pPr algn="just"/>
            <a:r>
              <a:rPr lang="en-US" dirty="0" smtClean="0"/>
              <a:t>In such an auspicious environment there could be no place for any mysticism.</a:t>
            </a:r>
          </a:p>
          <a:p>
            <a:pPr algn="just"/>
            <a:r>
              <a:rPr lang="en-US" dirty="0" smtClean="0"/>
              <a:t>On the contrary, the ancient Greeks freed medicine from mysticism, superstition and religiosity.</a:t>
            </a:r>
          </a:p>
          <a:p>
            <a:pPr algn="just"/>
            <a:r>
              <a:rPr lang="en-US" dirty="0" smtClean="0"/>
              <a:t>For them, the basis of all medical work is the observation of nature and man and their interrelationship, and the name medicine is elevated to the level of science.</a:t>
            </a:r>
          </a:p>
          <a:p>
            <a:pPr algn="just"/>
            <a:r>
              <a:rPr lang="en-US" dirty="0" smtClean="0"/>
              <a:t>The medical knowledge and discoveries of ancient Greece still amaze today, and it can be said that ancient Greek medicine represents the pinnacle of medical achievements of the ancient century and the foundation on which later, even today's medicine was built.</a:t>
            </a:r>
            <a:endParaRPr lang="en-US" dirty="0"/>
          </a:p>
        </p:txBody>
      </p:sp>
    </p:spTree>
    <p:extLst>
      <p:ext uri="{BB962C8B-B14F-4D97-AF65-F5344CB8AC3E}">
        <p14:creationId xmlns:p14="http://schemas.microsoft.com/office/powerpoint/2010/main" val="266907255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233" y="1011936"/>
            <a:ext cx="8737362" cy="4711133"/>
          </a:xfrm>
        </p:spPr>
        <p:txBody>
          <a:bodyPr>
            <a:normAutofit/>
          </a:bodyPr>
          <a:lstStyle/>
          <a:p>
            <a:pPr algn="just"/>
            <a:r>
              <a:rPr lang="en-US" sz="2000" dirty="0" smtClean="0"/>
              <a:t>Aristotle (384-322 B.C.) was Plato's student. He is the son of the doctor </a:t>
            </a:r>
            <a:r>
              <a:rPr lang="en-US" sz="2000" dirty="0" err="1" smtClean="0"/>
              <a:t>Nicomachus</a:t>
            </a:r>
            <a:r>
              <a:rPr lang="en-US" sz="2000" dirty="0" smtClean="0"/>
              <a:t>, but he was not a doctor himself. Although he was not a doctor, his medical knowledge was great.</a:t>
            </a:r>
          </a:p>
          <a:p>
            <a:pPr algn="just"/>
            <a:r>
              <a:rPr lang="en-US" sz="2000" dirty="0" smtClean="0"/>
              <a:t>He was a lecturer at the Lyceum in Athens for 13 years, where he founded the Peripatetic School (a school for walking in nature). He took over idealistic philosophy from his teacher, but the more he studied nature, the closer he got to materialism. </a:t>
            </a:r>
            <a:endParaRPr lang="sr-Latn-RS" sz="2000" dirty="0" smtClean="0"/>
          </a:p>
          <a:p>
            <a:endParaRPr lang="en-US" sz="2000" dirty="0"/>
          </a:p>
        </p:txBody>
      </p:sp>
      <p:pic>
        <p:nvPicPr>
          <p:cNvPr id="5122" name="Picture 2" descr="Plat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44567" y="3237739"/>
            <a:ext cx="2355977" cy="27485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445011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9977" y="2481942"/>
            <a:ext cx="9379132" cy="3344091"/>
          </a:xfrm>
        </p:spPr>
        <p:txBody>
          <a:bodyPr>
            <a:normAutofit fontScale="92500" lnSpcReduction="10000"/>
          </a:bodyPr>
          <a:lstStyle/>
          <a:p>
            <a:pPr algn="just"/>
            <a:r>
              <a:rPr lang="en-US" dirty="0" smtClean="0"/>
              <a:t>Aristotle is said to have been "the most learned Greek", so his importance for science and culture in general is manifold. He was the teacher of Alexander of Macedon, the son of the Macedonian king Philip, so it is rightly said that never in the history of mankind has a greater teacher had a greater student. On the basis of his botanical, zoological and anatomical research, he proved the connection of all nature, both living and non-living.</a:t>
            </a:r>
          </a:p>
          <a:p>
            <a:pPr algn="just"/>
            <a:r>
              <a:rPr lang="en-US" dirty="0" smtClean="0"/>
              <a:t>He was the first to systematically describe and classify all of nature. In his work "</a:t>
            </a:r>
            <a:r>
              <a:rPr lang="en-US" dirty="0" err="1" smtClean="0"/>
              <a:t>Historia</a:t>
            </a:r>
            <a:r>
              <a:rPr lang="en-US" dirty="0" smtClean="0"/>
              <a:t> </a:t>
            </a:r>
            <a:r>
              <a:rPr lang="en-US" dirty="0" err="1" smtClean="0"/>
              <a:t>animalium</a:t>
            </a:r>
            <a:r>
              <a:rPr lang="en-US" dirty="0" smtClean="0"/>
              <a:t>", he divided animals into two large groups - classes: blood (vertebrates) and bloodless (invertebrates), and further divided the classes into subclasses. He described about 500 species of animals.</a:t>
            </a:r>
            <a:endParaRPr lang="en-US" dirty="0"/>
          </a:p>
        </p:txBody>
      </p:sp>
    </p:spTree>
    <p:extLst>
      <p:ext uri="{BB962C8B-B14F-4D97-AF65-F5344CB8AC3E}">
        <p14:creationId xmlns:p14="http://schemas.microsoft.com/office/powerpoint/2010/main" val="63001990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5211" y="1084216"/>
            <a:ext cx="10463349" cy="5016137"/>
          </a:xfrm>
        </p:spPr>
        <p:txBody>
          <a:bodyPr>
            <a:normAutofit/>
          </a:bodyPr>
          <a:lstStyle/>
          <a:p>
            <a:pPr algn="just"/>
            <a:r>
              <a:rPr lang="en-US" dirty="0" smtClean="0"/>
              <a:t>Aristotle is the greatest scientist of all time. He created and processed logic. He created a system of science and a system in science.</a:t>
            </a:r>
          </a:p>
          <a:p>
            <a:pPr algn="just"/>
            <a:r>
              <a:rPr lang="en-US" dirty="0" smtClean="0"/>
              <a:t>He was the first to systematically write an encyclopedia of human knowledge. And Aristotle is a supporter of the four elements, considering that the human body consists of elements and their qualities. He added a fifth element to those elements, that is, the principle of life (</a:t>
            </a:r>
            <a:r>
              <a:rPr lang="en-US" dirty="0" err="1" smtClean="0"/>
              <a:t>quinta</a:t>
            </a:r>
            <a:r>
              <a:rPr lang="en-US" dirty="0" smtClean="0"/>
              <a:t> </a:t>
            </a:r>
            <a:r>
              <a:rPr lang="en-US" dirty="0" err="1" smtClean="0"/>
              <a:t>essentia</a:t>
            </a:r>
            <a:r>
              <a:rPr lang="en-US" dirty="0" smtClean="0"/>
              <a:t>).</a:t>
            </a:r>
          </a:p>
          <a:p>
            <a:pPr algn="just"/>
            <a:r>
              <a:rPr lang="en-US" dirty="0" smtClean="0"/>
              <a:t>He was the first to distinguish between organs and tissues. For medicine, he is particularly important for his anatomical and physiological research.</a:t>
            </a:r>
          </a:p>
          <a:p>
            <a:pPr algn="just"/>
            <a:r>
              <a:rPr lang="en-US" dirty="0" smtClean="0"/>
              <a:t>He believed that the heart is the center of both the soul and the blood flow, so it is the most important organ in the body that must not and cannot get sick (that's why cardiology did not develop for centuries).</a:t>
            </a:r>
            <a:endParaRPr lang="en-US" dirty="0"/>
          </a:p>
        </p:txBody>
      </p:sp>
    </p:spTree>
    <p:extLst>
      <p:ext uri="{BB962C8B-B14F-4D97-AF65-F5344CB8AC3E}">
        <p14:creationId xmlns:p14="http://schemas.microsoft.com/office/powerpoint/2010/main" val="14678593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4846" y="2521130"/>
            <a:ext cx="9784080" cy="3513909"/>
          </a:xfrm>
        </p:spPr>
        <p:txBody>
          <a:bodyPr>
            <a:normAutofit/>
          </a:bodyPr>
          <a:lstStyle/>
          <a:p>
            <a:pPr algn="just"/>
            <a:r>
              <a:rPr lang="en-US" dirty="0" smtClean="0"/>
              <a:t>Blood is created from food through evaporation, goes to the heart, and from it through the veins to the periphery. In the arteries, there is </a:t>
            </a:r>
            <a:r>
              <a:rPr lang="en-US" dirty="0" err="1" smtClean="0"/>
              <a:t>pneuma</a:t>
            </a:r>
            <a:r>
              <a:rPr lang="en-US" dirty="0" smtClean="0"/>
              <a:t>, not blood, and a pulse occurs in them. The lungs have the task of cooling the heart, and the diaphragm divides the sensitive from the vegetative soul.</a:t>
            </a:r>
          </a:p>
          <a:p>
            <a:r>
              <a:rPr lang="en-US" dirty="0" smtClean="0"/>
              <a:t>He was also mistaken in the field of embryology, because he believed that the male seed contains the beginning of the fruit, and the mother only provides material for growth, which was only disproved by Harvey in 1651, proving that every living being develops from an egg.</a:t>
            </a:r>
            <a:r>
              <a:rPr lang="en-US" dirty="0"/>
              <a:t> </a:t>
            </a:r>
          </a:p>
          <a:p>
            <a:endParaRPr lang="en-US" dirty="0"/>
          </a:p>
        </p:txBody>
      </p:sp>
    </p:spTree>
    <p:extLst>
      <p:ext uri="{BB962C8B-B14F-4D97-AF65-F5344CB8AC3E}">
        <p14:creationId xmlns:p14="http://schemas.microsoft.com/office/powerpoint/2010/main" val="396845442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3040" y="1175657"/>
            <a:ext cx="9157063" cy="4297679"/>
          </a:xfrm>
        </p:spPr>
        <p:txBody>
          <a:bodyPr>
            <a:normAutofit/>
          </a:bodyPr>
          <a:lstStyle/>
          <a:p>
            <a:r>
              <a:rPr lang="en-US" dirty="0" smtClean="0"/>
              <a:t>In Alexandria, the empiricist school developed in parallel, whose main representative was the physician </a:t>
            </a:r>
            <a:r>
              <a:rPr lang="en-US" dirty="0" err="1" smtClean="0"/>
              <a:t>Glauco</a:t>
            </a:r>
            <a:r>
              <a:rPr lang="en-US" dirty="0" smtClean="0"/>
              <a:t> </a:t>
            </a:r>
            <a:r>
              <a:rPr lang="en-US" dirty="0" err="1" smtClean="0"/>
              <a:t>Tarentius</a:t>
            </a:r>
            <a:r>
              <a:rPr lang="en-US" dirty="0" smtClean="0"/>
              <a:t> (1st century B.C.), who can be said to be the forerunner of evidence-based medicine.</a:t>
            </a:r>
          </a:p>
          <a:p>
            <a:pPr algn="just"/>
            <a:r>
              <a:rPr lang="en-US" dirty="0" smtClean="0"/>
              <a:t>For him, the only reliable basis was the results; acquired through personal experience, or the experience of other doctors or a similar analogy when he did not have previous data for comparison from his own or someone else's experience.</a:t>
            </a:r>
          </a:p>
          <a:p>
            <a:pPr algn="just"/>
            <a:r>
              <a:rPr lang="en-US" dirty="0" smtClean="0"/>
              <a:t>With the transition of Egypt to the status of a Roman province (30th century BC), the Alexandrian medical school slowly loses its importance, and the golden age of medicine in Rome develops.</a:t>
            </a:r>
            <a:endParaRPr lang="en-US" dirty="0"/>
          </a:p>
        </p:txBody>
      </p:sp>
    </p:spTree>
    <p:extLst>
      <p:ext uri="{BB962C8B-B14F-4D97-AF65-F5344CB8AC3E}">
        <p14:creationId xmlns:p14="http://schemas.microsoft.com/office/powerpoint/2010/main" val="304934015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2410" y="2560320"/>
            <a:ext cx="9457509" cy="3370217"/>
          </a:xfrm>
        </p:spPr>
        <p:txBody>
          <a:bodyPr/>
          <a:lstStyle/>
          <a:p>
            <a:pPr algn="just"/>
            <a:r>
              <a:rPr lang="en-US" dirty="0" smtClean="0"/>
              <a:t>Although there are many misconceptions and wrong attitudes in Aristotle's teaching, his work is of great importance for the further development of medicine.</a:t>
            </a:r>
          </a:p>
          <a:p>
            <a:pPr algn="just"/>
            <a:r>
              <a:rPr lang="en-US" dirty="0" smtClean="0"/>
              <a:t>A giant of spirit, the creator of systematic science and philosophy, the founder of biology and embryology, the first comparative anatomist, </a:t>
            </a:r>
            <a:r>
              <a:rPr lang="en-US" dirty="0" err="1" smtClean="0"/>
              <a:t>sovereignly</a:t>
            </a:r>
            <a:r>
              <a:rPr lang="en-US" dirty="0" smtClean="0"/>
              <a:t> ruled all human sciences for over 1,500 years.</a:t>
            </a:r>
            <a:endParaRPr lang="en-US" dirty="0"/>
          </a:p>
        </p:txBody>
      </p:sp>
    </p:spTree>
    <p:extLst>
      <p:ext uri="{BB962C8B-B14F-4D97-AF65-F5344CB8AC3E}">
        <p14:creationId xmlns:p14="http://schemas.microsoft.com/office/powerpoint/2010/main" val="397427514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67097" y="2547257"/>
            <a:ext cx="9692640" cy="3383280"/>
          </a:xfrm>
        </p:spPr>
        <p:txBody>
          <a:bodyPr/>
          <a:lstStyle/>
          <a:p>
            <a:pPr algn="just"/>
            <a:r>
              <a:rPr lang="en-US" dirty="0" smtClean="0"/>
              <a:t>In the field of medicine, his authority for centuries was equal to that of Hippocrates and Galen, because he himself gave so much to all sciences, and especially because he created systematic biology and the theoretical basis for studies in biology, as well as the study of physics, chemistry and physiology, which gave a special impetus for the development of these sciences as well, and further development cannot be imagined or understood without it.</a:t>
            </a:r>
            <a:endParaRPr lang="en-US" dirty="0"/>
          </a:p>
          <a:p>
            <a:endParaRPr lang="en-US" dirty="0"/>
          </a:p>
        </p:txBody>
      </p:sp>
    </p:spTree>
    <p:extLst>
      <p:ext uri="{BB962C8B-B14F-4D97-AF65-F5344CB8AC3E}">
        <p14:creationId xmlns:p14="http://schemas.microsoft.com/office/powerpoint/2010/main" val="358248500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Alexandrian school</a:t>
            </a:r>
            <a:endParaRPr lang="en-US" dirty="0"/>
          </a:p>
        </p:txBody>
      </p:sp>
      <p:pic>
        <p:nvPicPr>
          <p:cNvPr id="4098" name="Picture 2" descr="Aleksandrij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5146" y="2640756"/>
            <a:ext cx="4410075" cy="292417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s://upload.wikimedia.org/wikipedia/commons/thumb/0/08/Nuremberg_chronicles_-_f_077v_1.png/200px-Nuremberg_chronicles_-_f_077v_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1268" y="2491522"/>
            <a:ext cx="4206240" cy="3474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49744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smtClean="0"/>
              <a:t>Alexander the Great, the son of the Macedonian king Philip, united all the states of the Middle East under his rule. In 332 B.C., he founded the new city of Alexandria, which became the center of trade, traffic and culture between three continents.</a:t>
            </a:r>
          </a:p>
          <a:p>
            <a:pPr algn="just"/>
            <a:r>
              <a:rPr lang="en-US" dirty="0" smtClean="0"/>
              <a:t>This is where the Greek culture merged with the cultures of the ancient Orient, and the Greek culture flourished the most, but also the ancient Jewish culture. This is where the first translation of the Torah - the five books of Moses - was created.</a:t>
            </a:r>
            <a:endParaRPr lang="en-US" dirty="0"/>
          </a:p>
        </p:txBody>
      </p:sp>
    </p:spTree>
    <p:extLst>
      <p:ext uri="{BB962C8B-B14F-4D97-AF65-F5344CB8AC3E}">
        <p14:creationId xmlns:p14="http://schemas.microsoft.com/office/powerpoint/2010/main" val="377167905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3223" y="2495006"/>
            <a:ext cx="9603374" cy="3380862"/>
          </a:xfrm>
        </p:spPr>
        <p:txBody>
          <a:bodyPr>
            <a:noAutofit/>
          </a:bodyPr>
          <a:lstStyle/>
          <a:p>
            <a:pPr marL="457200" lvl="1" algn="just">
              <a:lnSpc>
                <a:spcPct val="115000"/>
              </a:lnSpc>
              <a:spcBef>
                <a:spcPts val="0"/>
              </a:spcBef>
              <a:spcAft>
                <a:spcPts val="1000"/>
              </a:spcAft>
            </a:pPr>
            <a:r>
              <a:rPr lang="en-US" sz="2400" dirty="0" smtClean="0">
                <a:ea typeface="Calibri"/>
                <a:cs typeface="Times New Roman"/>
              </a:rPr>
              <a:t>Science flourished in Alexandria like nowhere else in the world at that time,  and the nursery was the Alexandrian School, which was founded in 323 B.C.</a:t>
            </a:r>
          </a:p>
          <a:p>
            <a:pPr marL="457200" lvl="1" algn="just">
              <a:lnSpc>
                <a:spcPct val="115000"/>
              </a:lnSpc>
              <a:spcBef>
                <a:spcPts val="0"/>
              </a:spcBef>
              <a:spcAft>
                <a:spcPts val="1000"/>
              </a:spcAft>
            </a:pPr>
            <a:r>
              <a:rPr lang="en-US" sz="2400" dirty="0" smtClean="0">
                <a:ea typeface="Calibri"/>
                <a:cs typeface="Times New Roman"/>
              </a:rPr>
              <a:t>Physicist Heron, mathematician </a:t>
            </a:r>
            <a:r>
              <a:rPr lang="en-US" sz="2400" dirty="0" err="1" smtClean="0">
                <a:ea typeface="Calibri"/>
                <a:cs typeface="Times New Roman"/>
              </a:rPr>
              <a:t>Eukiides</a:t>
            </a:r>
            <a:r>
              <a:rPr lang="en-US" sz="2400" dirty="0" smtClean="0">
                <a:ea typeface="Calibri"/>
                <a:cs typeface="Times New Roman"/>
              </a:rPr>
              <a:t>, geographer and astronomer Ptolemy and many others worked there. That scientific center, which had a library with 700,000 volumes, overshadowed all others, lasted for almost 1000 years and gave a great impetus to the development of science.</a:t>
            </a:r>
            <a:endParaRPr lang="en-US" sz="2400" dirty="0"/>
          </a:p>
        </p:txBody>
      </p:sp>
    </p:spTree>
    <p:extLst>
      <p:ext uri="{BB962C8B-B14F-4D97-AF65-F5344CB8AC3E}">
        <p14:creationId xmlns:p14="http://schemas.microsoft.com/office/powerpoint/2010/main" val="35831102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0031" y="2134319"/>
            <a:ext cx="9286993" cy="1202485"/>
          </a:xfrm>
        </p:spPr>
        <p:txBody>
          <a:bodyPr>
            <a:normAutofit fontScale="90000"/>
          </a:bodyPr>
          <a:lstStyle/>
          <a:p>
            <a:r>
              <a:rPr lang="en-US" dirty="0" smtClean="0"/>
              <a:t>Ancient Greek medicine before Hippocrates</a:t>
            </a:r>
            <a:endParaRPr lang="en-US" dirty="0"/>
          </a:p>
        </p:txBody>
      </p:sp>
    </p:spTree>
    <p:extLst>
      <p:ext uri="{BB962C8B-B14F-4D97-AF65-F5344CB8AC3E}">
        <p14:creationId xmlns:p14="http://schemas.microsoft.com/office/powerpoint/2010/main" val="195353959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80160" y="1293222"/>
            <a:ext cx="9575073" cy="4558937"/>
          </a:xfrm>
        </p:spPr>
        <p:txBody>
          <a:bodyPr>
            <a:normAutofit/>
          </a:bodyPr>
          <a:lstStyle/>
          <a:p>
            <a:pPr algn="just"/>
            <a:r>
              <a:rPr lang="en-US" dirty="0" smtClean="0"/>
              <a:t>In the Alexandria school, special attention was paid to medicine. The works of Hippocrates and Aristotle were first studied there, and it is to the credit of this school that these works have been preserved. This is where the collection of writings </a:t>
            </a:r>
            <a:r>
              <a:rPr lang="en-US" dirty="0" smtClean="0">
                <a:solidFill>
                  <a:srgbClr val="FF0000"/>
                </a:solidFill>
              </a:rPr>
              <a:t>"Corpus </a:t>
            </a:r>
            <a:r>
              <a:rPr lang="en-US" dirty="0" err="1" smtClean="0">
                <a:solidFill>
                  <a:srgbClr val="FF0000"/>
                </a:solidFill>
              </a:rPr>
              <a:t>Hippocraticum</a:t>
            </a:r>
            <a:r>
              <a:rPr lang="en-US" dirty="0" smtClean="0">
                <a:solidFill>
                  <a:srgbClr val="FF0000"/>
                </a:solidFill>
              </a:rPr>
              <a:t>"</a:t>
            </a:r>
            <a:r>
              <a:rPr lang="en-US" dirty="0" smtClean="0"/>
              <a:t> was collected for the first time.</a:t>
            </a:r>
          </a:p>
          <a:p>
            <a:pPr algn="just"/>
            <a:r>
              <a:rPr lang="en-US" dirty="0" smtClean="0"/>
              <a:t>But soon Alexandria made its contribution to medicine with the systematic study of anatomy. Alexandria is the first place in the world where human corpses were dissected, in order to get into the secrets of the human body. The most meritorious doctors of the Alexandrian school were </a:t>
            </a:r>
            <a:r>
              <a:rPr lang="en-US" dirty="0" err="1" smtClean="0"/>
              <a:t>Herophilus</a:t>
            </a:r>
            <a:r>
              <a:rPr lang="en-US" dirty="0" smtClean="0"/>
              <a:t> and </a:t>
            </a:r>
            <a:r>
              <a:rPr lang="en-US" dirty="0" err="1" smtClean="0"/>
              <a:t>Erasistratus</a:t>
            </a:r>
            <a:r>
              <a:rPr lang="en-US" dirty="0" smtClean="0"/>
              <a:t>.</a:t>
            </a:r>
            <a:endParaRPr lang="en-US" dirty="0"/>
          </a:p>
        </p:txBody>
      </p:sp>
    </p:spTree>
    <p:extLst>
      <p:ext uri="{BB962C8B-B14F-4D97-AF65-F5344CB8AC3E}">
        <p14:creationId xmlns:p14="http://schemas.microsoft.com/office/powerpoint/2010/main" val="297040097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01783" y="849086"/>
            <a:ext cx="9757954" cy="5394960"/>
          </a:xfrm>
        </p:spPr>
        <p:txBody>
          <a:bodyPr>
            <a:noAutofit/>
          </a:bodyPr>
          <a:lstStyle/>
          <a:p>
            <a:pPr marL="457200" lvl="1" algn="just">
              <a:lnSpc>
                <a:spcPct val="115000"/>
              </a:lnSpc>
              <a:spcBef>
                <a:spcPts val="0"/>
              </a:spcBef>
              <a:spcAft>
                <a:spcPts val="1000"/>
              </a:spcAft>
            </a:pPr>
            <a:r>
              <a:rPr lang="en-US" dirty="0" err="1" smtClean="0">
                <a:ea typeface="Calibri"/>
                <a:cs typeface="Times New Roman"/>
              </a:rPr>
              <a:t>Herophilus</a:t>
            </a:r>
            <a:r>
              <a:rPr lang="en-US" dirty="0" smtClean="0">
                <a:ea typeface="Calibri"/>
                <a:cs typeface="Times New Roman"/>
              </a:rPr>
              <a:t> (late 4th century B.C.) was a student of </a:t>
            </a:r>
            <a:r>
              <a:rPr lang="en-US" dirty="0" err="1" smtClean="0">
                <a:ea typeface="Calibri"/>
                <a:cs typeface="Times New Roman"/>
              </a:rPr>
              <a:t>Praxagoras</a:t>
            </a:r>
            <a:r>
              <a:rPr lang="en-US" dirty="0" smtClean="0">
                <a:ea typeface="Calibri"/>
                <a:cs typeface="Times New Roman"/>
              </a:rPr>
              <a:t>, who was the most famous dogmatist. </a:t>
            </a:r>
            <a:r>
              <a:rPr lang="en-US" dirty="0" err="1" smtClean="0">
                <a:ea typeface="Calibri"/>
                <a:cs typeface="Times New Roman"/>
              </a:rPr>
              <a:t>Herophilus</a:t>
            </a:r>
            <a:r>
              <a:rPr lang="en-US" dirty="0" smtClean="0">
                <a:ea typeface="Calibri"/>
                <a:cs typeface="Times New Roman"/>
              </a:rPr>
              <a:t> is the founder of anatomy as a science and the greatest anatomist of the ancient century. He was the one who performed the first dissections on human corpses.</a:t>
            </a:r>
          </a:p>
          <a:p>
            <a:pPr marL="457200" lvl="1" algn="just">
              <a:lnSpc>
                <a:spcPct val="115000"/>
              </a:lnSpc>
              <a:spcBef>
                <a:spcPts val="0"/>
              </a:spcBef>
              <a:spcAft>
                <a:spcPts val="1000"/>
              </a:spcAft>
            </a:pPr>
            <a:r>
              <a:rPr lang="en-US" dirty="0" smtClean="0">
                <a:ea typeface="Calibri"/>
                <a:cs typeface="Times New Roman"/>
              </a:rPr>
              <a:t>It is a very significant date in human history when </a:t>
            </a:r>
            <a:r>
              <a:rPr lang="en-US" dirty="0" err="1" smtClean="0">
                <a:ea typeface="Calibri"/>
                <a:cs typeface="Times New Roman"/>
              </a:rPr>
              <a:t>Herophilus</a:t>
            </a:r>
            <a:r>
              <a:rPr lang="en-US" dirty="0" smtClean="0">
                <a:ea typeface="Calibri"/>
                <a:cs typeface="Times New Roman"/>
              </a:rPr>
              <a:t> decided to find out what is under the skin in the human body by dissecting human corpses, learn the essence of the disease and find a way to treat the disease.</a:t>
            </a:r>
          </a:p>
          <a:p>
            <a:pPr marL="457200" lvl="1" algn="just">
              <a:lnSpc>
                <a:spcPct val="115000"/>
              </a:lnSpc>
              <a:spcBef>
                <a:spcPts val="0"/>
              </a:spcBef>
              <a:spcAft>
                <a:spcPts val="1000"/>
              </a:spcAft>
            </a:pPr>
            <a:r>
              <a:rPr lang="en-US" dirty="0" err="1" smtClean="0">
                <a:ea typeface="Calibri"/>
                <a:cs typeface="Times New Roman"/>
              </a:rPr>
              <a:t>Herophilus</a:t>
            </a:r>
            <a:r>
              <a:rPr lang="en-US" dirty="0" smtClean="0">
                <a:ea typeface="Calibri"/>
                <a:cs typeface="Times New Roman"/>
              </a:rPr>
              <a:t> showed a special interest in the anatomy of the nervous system. He knew motor and sensory nerves. He was the first to give an accurate description of the brain, which he claimed was the center of the nervous system and the soul.</a:t>
            </a:r>
          </a:p>
          <a:p>
            <a:pPr marL="457200" lvl="1" algn="just">
              <a:lnSpc>
                <a:spcPct val="115000"/>
              </a:lnSpc>
              <a:spcBef>
                <a:spcPts val="0"/>
              </a:spcBef>
              <a:spcAft>
                <a:spcPts val="1000"/>
              </a:spcAft>
            </a:pPr>
            <a:r>
              <a:rPr lang="en-US" dirty="0" smtClean="0">
                <a:ea typeface="Calibri"/>
                <a:cs typeface="Times New Roman"/>
              </a:rPr>
              <a:t>He described numerous parts of the brain, such as cerebral ventricles, thalamus, cerebral nerves and sinuses, and the </a:t>
            </a:r>
            <a:r>
              <a:rPr lang="en-US" dirty="0" err="1" smtClean="0">
                <a:ea typeface="Calibri"/>
                <a:cs typeface="Times New Roman"/>
              </a:rPr>
              <a:t>confluens</a:t>
            </a:r>
            <a:r>
              <a:rPr lang="en-US" dirty="0" smtClean="0">
                <a:ea typeface="Calibri"/>
                <a:cs typeface="Times New Roman"/>
              </a:rPr>
              <a:t> </a:t>
            </a:r>
            <a:r>
              <a:rPr lang="en-US" dirty="0" err="1" smtClean="0">
                <a:ea typeface="Calibri"/>
                <a:cs typeface="Times New Roman"/>
              </a:rPr>
              <a:t>zinum</a:t>
            </a:r>
            <a:r>
              <a:rPr lang="en-US" dirty="0" smtClean="0">
                <a:ea typeface="Calibri"/>
                <a:cs typeface="Times New Roman"/>
              </a:rPr>
              <a:t> still bears his name today (</a:t>
            </a:r>
            <a:r>
              <a:rPr lang="en-US" dirty="0" err="1" smtClean="0">
                <a:ea typeface="Calibri"/>
                <a:cs typeface="Times New Roman"/>
              </a:rPr>
              <a:t>tercular</a:t>
            </a:r>
            <a:r>
              <a:rPr lang="en-US" dirty="0" smtClean="0">
                <a:ea typeface="Calibri"/>
                <a:cs typeface="Times New Roman"/>
              </a:rPr>
              <a:t> </a:t>
            </a:r>
            <a:r>
              <a:rPr lang="en-US" dirty="0" err="1" smtClean="0">
                <a:ea typeface="Calibri"/>
                <a:cs typeface="Times New Roman"/>
              </a:rPr>
              <a:t>Herophili</a:t>
            </a:r>
            <a:r>
              <a:rPr lang="en-US" dirty="0" smtClean="0">
                <a:ea typeface="Calibri"/>
                <a:cs typeface="Times New Roman"/>
              </a:rPr>
              <a:t>).</a:t>
            </a:r>
          </a:p>
          <a:p>
            <a:pPr marL="457200" lvl="1" algn="just">
              <a:lnSpc>
                <a:spcPct val="115000"/>
              </a:lnSpc>
              <a:spcBef>
                <a:spcPts val="0"/>
              </a:spcBef>
              <a:spcAft>
                <a:spcPts val="1000"/>
              </a:spcAft>
            </a:pPr>
            <a:r>
              <a:rPr lang="en-US" dirty="0" err="1" smtClean="0">
                <a:ea typeface="Calibri"/>
                <a:cs typeface="Times New Roman"/>
              </a:rPr>
              <a:t>Herophilus</a:t>
            </a:r>
            <a:r>
              <a:rPr lang="en-US" dirty="0" smtClean="0">
                <a:ea typeface="Calibri"/>
                <a:cs typeface="Times New Roman"/>
              </a:rPr>
              <a:t> was the first to describe numerous other organs: ovaries, pancreas, duodenum, intestines, uterine tubes, parotid gland. He knew that the testicles produce sperm.</a:t>
            </a:r>
            <a:endParaRPr lang="en-US" dirty="0"/>
          </a:p>
        </p:txBody>
      </p:sp>
    </p:spTree>
    <p:extLst>
      <p:ext uri="{BB962C8B-B14F-4D97-AF65-F5344CB8AC3E}">
        <p14:creationId xmlns:p14="http://schemas.microsoft.com/office/powerpoint/2010/main" val="373339926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84663" y="1240971"/>
            <a:ext cx="9444446" cy="4532812"/>
          </a:xfrm>
        </p:spPr>
        <p:txBody>
          <a:bodyPr>
            <a:normAutofit/>
          </a:bodyPr>
          <a:lstStyle/>
          <a:p>
            <a:pPr algn="just"/>
            <a:r>
              <a:rPr lang="en-US" dirty="0" smtClean="0"/>
              <a:t>He believed that the body is controlled by four organs: heart, liver, brain and nerves. Otherwise, he was a supporter of Hippocrates' </a:t>
            </a:r>
            <a:r>
              <a:rPr lang="en-US" dirty="0" err="1" smtClean="0"/>
              <a:t>humoral</a:t>
            </a:r>
            <a:r>
              <a:rPr lang="en-US" dirty="0" smtClean="0"/>
              <a:t> theory. He also contributed to the science of the pulse, distinguishing four qualities of the pulse - width, speed, strength and rhythm. He measured the pulse rate with a water clock.</a:t>
            </a:r>
          </a:p>
          <a:p>
            <a:pPr algn="just"/>
            <a:r>
              <a:rPr lang="en-US" dirty="0" smtClean="0"/>
              <a:t>In addition to anatomy, he also dealt with obstetrics and wrote a textbook for midwives, and he also invented the embryo. He excelled in the field of treatment as well, having great faith in medicines, and he himself introduced some new medicines into therapy. He wrote that "medicines are divine hands".</a:t>
            </a:r>
            <a:endParaRPr lang="en-US" dirty="0"/>
          </a:p>
        </p:txBody>
      </p:sp>
    </p:spTree>
    <p:extLst>
      <p:ext uri="{BB962C8B-B14F-4D97-AF65-F5344CB8AC3E}">
        <p14:creationId xmlns:p14="http://schemas.microsoft.com/office/powerpoint/2010/main" val="76346582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2777" y="809897"/>
            <a:ext cx="10110652" cy="5290457"/>
          </a:xfrm>
        </p:spPr>
        <p:txBody>
          <a:bodyPr>
            <a:normAutofit fontScale="92500"/>
          </a:bodyPr>
          <a:lstStyle/>
          <a:p>
            <a:pPr marL="457200" lvl="1" algn="just">
              <a:lnSpc>
                <a:spcPct val="115000"/>
              </a:lnSpc>
              <a:spcBef>
                <a:spcPts val="0"/>
              </a:spcBef>
              <a:spcAft>
                <a:spcPts val="1000"/>
              </a:spcAft>
            </a:pPr>
            <a:r>
              <a:rPr lang="en-US" sz="2400" dirty="0" err="1" smtClean="0">
                <a:ea typeface="Calibri"/>
                <a:cs typeface="Times New Roman"/>
              </a:rPr>
              <a:t>Erasistratus</a:t>
            </a:r>
            <a:r>
              <a:rPr lang="en-US" sz="2400" dirty="0" smtClean="0">
                <a:ea typeface="Calibri"/>
                <a:cs typeface="Times New Roman"/>
              </a:rPr>
              <a:t> (310-250 B.C.) was a student of </a:t>
            </a:r>
            <a:r>
              <a:rPr lang="en-US" sz="2400" dirty="0" err="1" smtClean="0">
                <a:ea typeface="Calibri"/>
                <a:cs typeface="Times New Roman"/>
              </a:rPr>
              <a:t>Chrysippus</a:t>
            </a:r>
            <a:r>
              <a:rPr lang="en-US" sz="2400" dirty="0" smtClean="0">
                <a:ea typeface="Calibri"/>
                <a:cs typeface="Times New Roman"/>
              </a:rPr>
              <a:t> - a famous dogmatist. Like </a:t>
            </a:r>
            <a:r>
              <a:rPr lang="en-US" sz="2400" dirty="0" err="1" smtClean="0">
                <a:ea typeface="Calibri"/>
                <a:cs typeface="Times New Roman"/>
              </a:rPr>
              <a:t>Herophilus</a:t>
            </a:r>
            <a:r>
              <a:rPr lang="en-US" sz="2400" dirty="0" smtClean="0">
                <a:ea typeface="Calibri"/>
                <a:cs typeface="Times New Roman"/>
              </a:rPr>
              <a:t>, he was a famous anatomist, but also a physiologist and pathologist. Performing human sections, he discovered and described the optic and acoustic nerves. In addition, he described a series of arteries and veins, the valves of the Vena cava and the pulmonary artery, the bile ducts in the liver, and the </a:t>
            </a:r>
            <a:r>
              <a:rPr lang="en-US" sz="2400" dirty="0" err="1" smtClean="0">
                <a:ea typeface="Calibri"/>
                <a:cs typeface="Times New Roman"/>
              </a:rPr>
              <a:t>hilus</a:t>
            </a:r>
            <a:r>
              <a:rPr lang="en-US" sz="2400" dirty="0" smtClean="0">
                <a:ea typeface="Calibri"/>
                <a:cs typeface="Times New Roman"/>
              </a:rPr>
              <a:t> vessels of the mesentery. His descriptions of </a:t>
            </a:r>
            <a:r>
              <a:rPr lang="en-US" sz="2400" dirty="0" err="1" smtClean="0">
                <a:ea typeface="Calibri"/>
                <a:cs typeface="Times New Roman"/>
              </a:rPr>
              <a:t>hilus</a:t>
            </a:r>
            <a:r>
              <a:rPr lang="en-US" sz="2400" dirty="0" smtClean="0">
                <a:ea typeface="Calibri"/>
                <a:cs typeface="Times New Roman"/>
              </a:rPr>
              <a:t> vessels remained unknown for centuries, and were rediscovered only in the 17th century.</a:t>
            </a:r>
          </a:p>
          <a:p>
            <a:pPr marL="457200" lvl="1" algn="just">
              <a:lnSpc>
                <a:spcPct val="115000"/>
              </a:lnSpc>
              <a:spcBef>
                <a:spcPts val="0"/>
              </a:spcBef>
              <a:spcAft>
                <a:spcPts val="1000"/>
              </a:spcAft>
            </a:pPr>
            <a:r>
              <a:rPr lang="en-US" sz="2400" dirty="0" smtClean="0">
                <a:ea typeface="Calibri"/>
                <a:cs typeface="Times New Roman"/>
              </a:rPr>
              <a:t>Unlike </a:t>
            </a:r>
            <a:r>
              <a:rPr lang="en-US" sz="2400" dirty="0" err="1" smtClean="0">
                <a:ea typeface="Calibri"/>
                <a:cs typeface="Times New Roman"/>
              </a:rPr>
              <a:t>Herophilus</a:t>
            </a:r>
            <a:r>
              <a:rPr lang="en-US" sz="2400" dirty="0" smtClean="0">
                <a:ea typeface="Calibri"/>
                <a:cs typeface="Times New Roman"/>
              </a:rPr>
              <a:t>, he rejected the </a:t>
            </a:r>
            <a:r>
              <a:rPr lang="en-US" sz="2400" dirty="0" err="1" smtClean="0">
                <a:ea typeface="Calibri"/>
                <a:cs typeface="Times New Roman"/>
              </a:rPr>
              <a:t>humoral</a:t>
            </a:r>
            <a:r>
              <a:rPr lang="en-US" sz="2400" dirty="0" smtClean="0">
                <a:ea typeface="Calibri"/>
                <a:cs typeface="Times New Roman"/>
              </a:rPr>
              <a:t> theory of Hippocrates and argued that the solids - the solid parts of the body, nerves, arteries and veins - were more important. In treatment, he is a supporter of simple and mild measures, and rejects active therapy, such as </a:t>
            </a:r>
            <a:r>
              <a:rPr lang="en-US" sz="2400" dirty="0" err="1" smtClean="0">
                <a:ea typeface="Calibri"/>
                <a:cs typeface="Times New Roman"/>
              </a:rPr>
              <a:t>venesection</a:t>
            </a:r>
            <a:r>
              <a:rPr lang="en-US" sz="2400" dirty="0" smtClean="0">
                <a:ea typeface="Calibri"/>
                <a:cs typeface="Times New Roman"/>
              </a:rPr>
              <a:t>. He pays the greatest attention to hygiene, more than to medicines, and primarily recommends diet, physical exercises, baths, etc.</a:t>
            </a:r>
            <a:endParaRPr lang="en-US" sz="2400" dirty="0">
              <a:ea typeface="Calibri"/>
              <a:cs typeface="Times New Roman"/>
            </a:endParaRPr>
          </a:p>
          <a:p>
            <a:endParaRPr lang="en-US" dirty="0"/>
          </a:p>
        </p:txBody>
      </p:sp>
    </p:spTree>
    <p:extLst>
      <p:ext uri="{BB962C8B-B14F-4D97-AF65-F5344CB8AC3E}">
        <p14:creationId xmlns:p14="http://schemas.microsoft.com/office/powerpoint/2010/main" val="126220643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38646" y="2556932"/>
            <a:ext cx="9601196" cy="3318936"/>
          </a:xfrm>
        </p:spPr>
        <p:txBody>
          <a:bodyPr>
            <a:normAutofit/>
          </a:bodyPr>
          <a:lstStyle/>
          <a:p>
            <a:pPr algn="ctr"/>
            <a:r>
              <a:rPr lang="en-US" sz="3200" dirty="0" smtClean="0"/>
              <a:t>Thank you for your attention!</a:t>
            </a:r>
            <a:endParaRPr lang="en-US" sz="3200" dirty="0"/>
          </a:p>
        </p:txBody>
      </p:sp>
    </p:spTree>
    <p:extLst>
      <p:ext uri="{BB962C8B-B14F-4D97-AF65-F5344CB8AC3E}">
        <p14:creationId xmlns:p14="http://schemas.microsoft.com/office/powerpoint/2010/main" val="26389318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idx="1"/>
          </p:nvPr>
        </p:nvSpPr>
        <p:spPr>
          <a:xfrm>
            <a:off x="1815737" y="1058091"/>
            <a:ext cx="8395063" cy="5037909"/>
          </a:xfrm>
        </p:spPr>
        <p:txBody>
          <a:bodyPr>
            <a:normAutofit/>
          </a:bodyPr>
          <a:lstStyle/>
          <a:p>
            <a:pPr algn="just"/>
            <a:r>
              <a:rPr lang="en-US" dirty="0" smtClean="0">
                <a:latin typeface="Calibri" panose="020F0502020204030204" pitchFamily="34" charset="0"/>
                <a:cs typeface="Calibri" panose="020F0502020204030204" pitchFamily="34" charset="0"/>
              </a:rPr>
              <a:t>The very beginnings of ancient Greek medicine are not reliably established.</a:t>
            </a:r>
          </a:p>
          <a:p>
            <a:pPr algn="just"/>
            <a:r>
              <a:rPr lang="en-US" dirty="0" smtClean="0">
                <a:latin typeface="Calibri" panose="020F0502020204030204" pitchFamily="34" charset="0"/>
                <a:cs typeface="Calibri" panose="020F0502020204030204" pitchFamily="34" charset="0"/>
              </a:rPr>
              <a:t>The first traces date back to 3000 B.C.</a:t>
            </a:r>
          </a:p>
          <a:p>
            <a:pPr algn="just"/>
            <a:r>
              <a:rPr lang="en-US" dirty="0" smtClean="0">
                <a:latin typeface="Calibri" panose="020F0502020204030204" pitchFamily="34" charset="0"/>
                <a:cs typeface="Calibri" panose="020F0502020204030204" pitchFamily="34" charset="0"/>
              </a:rPr>
              <a:t>Excavations in Crete and Mycenae reveal plumbing, a bathroom, and even a flush toilet with running water.</a:t>
            </a:r>
          </a:p>
          <a:p>
            <a:pPr algn="just"/>
            <a:r>
              <a:rPr lang="en-US" dirty="0" smtClean="0">
                <a:latin typeface="Calibri" panose="020F0502020204030204" pitchFamily="34" charset="0"/>
                <a:cs typeface="Calibri" panose="020F0502020204030204" pitchFamily="34" charset="0"/>
              </a:rPr>
              <a:t>Studies of those excavations also showed the great influence of Babylon and Egypt.</a:t>
            </a:r>
            <a:endParaRPr lang="sr-Latn-RS" dirty="0" smtClean="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484261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2412" y="1201783"/>
            <a:ext cx="9261566" cy="4937760"/>
          </a:xfrm>
        </p:spPr>
        <p:txBody>
          <a:bodyPr>
            <a:normAutofit fontScale="92500"/>
          </a:bodyPr>
          <a:lstStyle/>
          <a:p>
            <a:pPr algn="just"/>
            <a:r>
              <a:rPr lang="en-US" dirty="0" smtClean="0">
                <a:latin typeface="Calibri" panose="020F0502020204030204" pitchFamily="34" charset="0"/>
                <a:cs typeface="Calibri" panose="020F0502020204030204" pitchFamily="34" charset="0"/>
              </a:rPr>
              <a:t>The oldest written documents are Homer's epics - Iliad and Odyssey, which were written around 1000 B.C. The medical knowledge of that time was also sung in them.</a:t>
            </a:r>
          </a:p>
          <a:p>
            <a:pPr algn="just"/>
            <a:r>
              <a:rPr lang="en-US" dirty="0" smtClean="0">
                <a:latin typeface="Calibri" panose="020F0502020204030204" pitchFamily="34" charset="0"/>
                <a:cs typeface="Calibri" panose="020F0502020204030204" pitchFamily="34" charset="0"/>
              </a:rPr>
              <a:t>Especially in the Iliad, there is a description of various wounds (over 140) and diseases, as well as the methods of their treatment, and even the instruments that doctors used to extract arrows. In one verse, Homer states that a doctor is worth more than many, many other people.</a:t>
            </a:r>
          </a:p>
          <a:p>
            <a:pPr algn="just"/>
            <a:r>
              <a:rPr lang="en-US" dirty="0" smtClean="0">
                <a:latin typeface="Calibri" panose="020F0502020204030204" pitchFamily="34" charset="0"/>
                <a:cs typeface="Calibri" panose="020F0502020204030204" pitchFamily="34" charset="0"/>
              </a:rPr>
              <a:t>In the Trojan War, doctors are described as taking out arrows, stopping bleeding, applying bandages and giving pain relievers to the wounded.</a:t>
            </a:r>
          </a:p>
          <a:p>
            <a:pPr algn="just"/>
            <a:r>
              <a:rPr lang="en-US" dirty="0" smtClean="0">
                <a:latin typeface="Calibri" panose="020F0502020204030204" pitchFamily="34" charset="0"/>
                <a:cs typeface="Calibri" panose="020F0502020204030204" pitchFamily="34" charset="0"/>
              </a:rPr>
              <a:t>In these epics, in addition to the mentioned rational medical measures, there are also elements of magic and demonism, and a particularly developed cult of the gods, and the medicine of that era was partly mythical and religious.</a:t>
            </a:r>
            <a:endParaRPr lang="en-US" dirty="0"/>
          </a:p>
        </p:txBody>
      </p:sp>
    </p:spTree>
    <p:extLst>
      <p:ext uri="{BB962C8B-B14F-4D97-AF65-F5344CB8AC3E}">
        <p14:creationId xmlns:p14="http://schemas.microsoft.com/office/powerpoint/2010/main" val="28069444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9977" y="1528354"/>
            <a:ext cx="9000308" cy="4415245"/>
          </a:xfrm>
        </p:spPr>
        <p:txBody>
          <a:bodyPr>
            <a:normAutofit/>
          </a:bodyPr>
          <a:lstStyle/>
          <a:p>
            <a:pPr algn="just"/>
            <a:r>
              <a:rPr lang="en-US" dirty="0" smtClean="0"/>
              <a:t>The Greek god, father of all skills, creator and protector of music, science, art and medicine is Apollo.</a:t>
            </a:r>
          </a:p>
          <a:p>
            <a:pPr algn="just"/>
            <a:r>
              <a:rPr lang="en-US" dirty="0" smtClean="0"/>
              <a:t>Medical power was also attributed to some other gods (Artemis, Athena, </a:t>
            </a:r>
            <a:r>
              <a:rPr lang="en-US" dirty="0" err="1" smtClean="0"/>
              <a:t>Paeon</a:t>
            </a:r>
            <a:r>
              <a:rPr lang="en-US" dirty="0" smtClean="0"/>
              <a:t>, etc.).</a:t>
            </a:r>
          </a:p>
          <a:p>
            <a:pPr algn="just"/>
            <a:r>
              <a:rPr lang="en-US" dirty="0" smtClean="0"/>
              <a:t>However, in a later age, Asclepius (in Latin translation Aesculapius), who lived around 1443 B.C., became the main god of medicine and who was a prince of Thessaly and a successful physician.</a:t>
            </a:r>
          </a:p>
          <a:p>
            <a:pPr algn="just"/>
            <a:r>
              <a:rPr lang="en-US" dirty="0" smtClean="0"/>
              <a:t>According to legend, he was the son of Apollo, and his daughters were </a:t>
            </a:r>
            <a:r>
              <a:rPr lang="en-US" dirty="0" err="1" smtClean="0"/>
              <a:t>Hygiea</a:t>
            </a:r>
            <a:r>
              <a:rPr lang="en-US" dirty="0" smtClean="0"/>
              <a:t> and </a:t>
            </a:r>
            <a:r>
              <a:rPr lang="en-US" dirty="0" err="1" smtClean="0"/>
              <a:t>Panakea</a:t>
            </a:r>
            <a:r>
              <a:rPr lang="en-US" dirty="0" smtClean="0"/>
              <a:t>. His two sons were doctors in the battle under Troy.</a:t>
            </a:r>
            <a:endParaRPr lang="en-US" dirty="0"/>
          </a:p>
        </p:txBody>
      </p:sp>
    </p:spTree>
    <p:extLst>
      <p:ext uri="{BB962C8B-B14F-4D97-AF65-F5344CB8AC3E}">
        <p14:creationId xmlns:p14="http://schemas.microsoft.com/office/powerpoint/2010/main" val="201702705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545</TotalTime>
  <Words>5560</Words>
  <Application>Microsoft Office PowerPoint</Application>
  <PresentationFormat>Custom</PresentationFormat>
  <Paragraphs>166</Paragraphs>
  <Slides>64</Slides>
  <Notes>0</Notes>
  <HiddenSlides>0</HiddenSlides>
  <MMClips>0</MMClips>
  <ScaleCrop>false</ScaleCrop>
  <HeadingPairs>
    <vt:vector size="4" baseType="variant">
      <vt:variant>
        <vt:lpstr>Theme</vt:lpstr>
      </vt:variant>
      <vt:variant>
        <vt:i4>1</vt:i4>
      </vt:variant>
      <vt:variant>
        <vt:lpstr>Slide Titles</vt:lpstr>
      </vt:variant>
      <vt:variant>
        <vt:i4>64</vt:i4>
      </vt:variant>
    </vt:vector>
  </HeadingPairs>
  <TitlesOfParts>
    <vt:vector size="65" baseType="lpstr">
      <vt:lpstr>Theme1</vt:lpstr>
      <vt:lpstr>Ancient Greece</vt:lpstr>
      <vt:lpstr>PowerPoint Presentation</vt:lpstr>
      <vt:lpstr>PowerPoint Presentation</vt:lpstr>
      <vt:lpstr>PowerPoint Presentation</vt:lpstr>
      <vt:lpstr>PowerPoint Presentation</vt:lpstr>
      <vt:lpstr>Ancient Greek medicine before Hippocrates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Hippocratic medicine</vt:lpstr>
      <vt:lpstr>PowerPoint Presentation</vt:lpstr>
      <vt:lpstr>PowerPoint Presentation</vt:lpstr>
      <vt:lpstr>Corpus Hippocraticum »Collection of Hippocrates«</vt:lpstr>
      <vt:lpstr>Corpus Hippocraticum »Collection of Hippocrates«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Post-Hippocratic medicine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Alexandrian school</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soclek</dc:creator>
  <cp:lastModifiedBy>user</cp:lastModifiedBy>
  <cp:revision>52</cp:revision>
  <dcterms:created xsi:type="dcterms:W3CDTF">2023-09-13T10:25:46Z</dcterms:created>
  <dcterms:modified xsi:type="dcterms:W3CDTF">2024-01-31T20:19:35Z</dcterms:modified>
</cp:coreProperties>
</file>